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89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277" r:id="rId38"/>
    <p:sldId id="278" r:id="rId39"/>
    <p:sldId id="306" r:id="rId40"/>
    <p:sldId id="279" r:id="rId41"/>
    <p:sldId id="280" r:id="rId42"/>
    <p:sldId id="281" r:id="rId43"/>
    <p:sldId id="282" r:id="rId44"/>
    <p:sldId id="307" r:id="rId45"/>
    <p:sldId id="283" r:id="rId46"/>
    <p:sldId id="308" r:id="rId47"/>
    <p:sldId id="309" r:id="rId48"/>
    <p:sldId id="305" r:id="rId49"/>
    <p:sldId id="310" r:id="rId50"/>
    <p:sldId id="284" r:id="rId51"/>
    <p:sldId id="288" r:id="rId52"/>
    <p:sldId id="285" r:id="rId53"/>
    <p:sldId id="286" r:id="rId54"/>
    <p:sldId id="287" r:id="rId55"/>
    <p:sldId id="311" r:id="rId5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4BB09-6FCB-429A-9D07-AB57373915DA}" type="datetimeFigureOut">
              <a:rPr lang="th-TH" smtClean="0"/>
              <a:t>25/09/55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7E12E-28E1-4DDF-BEFE-1172C2FB791C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DB180-3FCF-43ED-8FE6-FDDA5A5139CB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FBF37-01BB-4972-B96A-DAD6CAE480D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FBF37-01BB-4972-B96A-DAD6CAE480D8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FBF37-01BB-4972-B96A-DAD6CAE480D8}" type="slidenum">
              <a:rPr lang="th-TH" smtClean="0"/>
              <a:pPr/>
              <a:t>6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FBF37-01BB-4972-B96A-DAD6CAE480D8}" type="slidenum">
              <a:rPr lang="th-TH" smtClean="0"/>
              <a:pPr/>
              <a:t>7</a:t>
            </a:fld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FBF37-01BB-4972-B96A-DAD6CAE480D8}" type="slidenum">
              <a:rPr lang="th-TH" smtClean="0"/>
              <a:pPr/>
              <a:t>8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CE5ED-8111-4F89-88B5-0C11C9D4F348}" type="datetimeFigureOut">
              <a:rPr lang="th-TH" smtClean="0"/>
              <a:pPr/>
              <a:t>25/09/55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EBECA-818C-44F0-9EEC-5D896CE84F6C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oliticalbase.in.th/index.php/File:Preah_viharn_cambodia_propose.jpg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oliticalbase.in.th/index.php/File:Preah_viharn_cambodia_propose_new.jpg" TargetMode="Externa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 descr="http://upload.wikimedia.org/wikipedia/commons/e/e8/United_Nations_General_Assembly_Hall_(3).jpg"/>
          <p:cNvSpPr>
            <a:spLocks noChangeAspect="1" noChangeArrowheads="1"/>
          </p:cNvSpPr>
          <p:nvPr/>
        </p:nvSpPr>
        <p:spPr bwMode="auto">
          <a:xfrm>
            <a:off x="98425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4342" name="AutoShape 6" descr="http://upload.wikimedia.org/wikipedia/commons/e/e8/United_Nations_General_Assembly_Hall_(3).jpg"/>
          <p:cNvSpPr>
            <a:spLocks noChangeAspect="1" noChangeArrowheads="1"/>
          </p:cNvSpPr>
          <p:nvPr/>
        </p:nvSpPr>
        <p:spPr bwMode="auto">
          <a:xfrm>
            <a:off x="98425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0" y="1340768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latin typeface="FreesiaUPC" pitchFamily="34" charset="-34"/>
                <a:cs typeface="FreesiaUPC" pitchFamily="34" charset="-34"/>
              </a:rPr>
              <a:t>กรอบการวิเคราะห์ (</a:t>
            </a:r>
            <a:r>
              <a:rPr lang="de-DE" sz="4800" b="1" dirty="0" smtClean="0">
                <a:latin typeface="FreesiaUPC" pitchFamily="34" charset="-34"/>
                <a:cs typeface="FreesiaUPC" pitchFamily="34" charset="-34"/>
              </a:rPr>
              <a:t>Framework of Analysis)</a:t>
            </a:r>
          </a:p>
          <a:p>
            <a:endParaRPr lang="de-DE" sz="20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de-DE" sz="4000" dirty="0" smtClean="0">
                <a:latin typeface="FreesiaUPC" pitchFamily="34" charset="-34"/>
                <a:cs typeface="FreesiaUPC" pitchFamily="34" charset="-34"/>
              </a:rPr>
              <a:t>	- </a:t>
            </a:r>
            <a:r>
              <a:rPr lang="th-TH" sz="4000" dirty="0" smtClean="0">
                <a:latin typeface="FreesiaUPC" pitchFamily="34" charset="-34"/>
                <a:cs typeface="FreesiaUPC" pitchFamily="34" charset="-34"/>
              </a:rPr>
              <a:t>สภาพจริงนิยมใหม่ (</a:t>
            </a:r>
            <a:r>
              <a:rPr lang="de-DE" sz="4000" dirty="0" smtClean="0">
                <a:latin typeface="FreesiaUPC" pitchFamily="34" charset="-34"/>
                <a:cs typeface="FreesiaUPC" pitchFamily="34" charset="-34"/>
              </a:rPr>
              <a:t>Neo-Realism)</a:t>
            </a:r>
          </a:p>
          <a:p>
            <a:r>
              <a:rPr lang="de-DE" sz="4000" dirty="0" smtClean="0">
                <a:latin typeface="FreesiaUPC" pitchFamily="34" charset="-34"/>
                <a:cs typeface="FreesiaUPC" pitchFamily="34" charset="-34"/>
              </a:rPr>
              <a:t>	- </a:t>
            </a:r>
            <a:r>
              <a:rPr lang="th-TH" sz="4000" dirty="0" smtClean="0">
                <a:latin typeface="FreesiaUPC" pitchFamily="34" charset="-34"/>
                <a:cs typeface="FreesiaUPC" pitchFamily="34" charset="-34"/>
              </a:rPr>
              <a:t>พหุนิยม (</a:t>
            </a:r>
            <a:r>
              <a:rPr lang="de-DE" sz="4000" dirty="0" smtClean="0">
                <a:latin typeface="FreesiaUPC" pitchFamily="34" charset="-34"/>
                <a:cs typeface="FreesiaUPC" pitchFamily="34" charset="-34"/>
              </a:rPr>
              <a:t>Pluralism)</a:t>
            </a:r>
            <a:endParaRPr lang="th-TH" sz="4000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98072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1.4. ประเทศไทยบนเวทีโลกและเวทีโลกในประเทศไทย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1988840"/>
            <a:ext cx="81369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th-TH" sz="3600" dirty="0" smtClean="0"/>
              <a:t>ประเทศไทยในฐานะประเทศเปิดกับบทบาทบนเวทีโลก</a:t>
            </a:r>
          </a:p>
          <a:p>
            <a:endParaRPr lang="th-TH" sz="2000" dirty="0" smtClean="0"/>
          </a:p>
          <a:p>
            <a:pPr>
              <a:buFontTx/>
              <a:buChar char="-"/>
            </a:pPr>
            <a:r>
              <a:rPr lang="th-TH" sz="3600" dirty="0" smtClean="0"/>
              <a:t>กระแสความสัมพันธ์ข้ามชาติที่มากับโลกาภิวัตน์</a:t>
            </a:r>
          </a:p>
          <a:p>
            <a:endParaRPr lang="th-TH" sz="2000" dirty="0" smtClean="0"/>
          </a:p>
          <a:p>
            <a:r>
              <a:rPr lang="th-TH" sz="3600" dirty="0" smtClean="0"/>
              <a:t>- การตอบสนองต่อบริบทใหม่ของโลกและการปรับตัวบนเวทีความสัมพันธ์ต่างๆ</a:t>
            </a:r>
            <a:endParaRPr lang="th-TH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5852" y="2428868"/>
            <a:ext cx="64908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 smtClean="0"/>
              <a:t>2. ความสัมพันธ์ของไทยกับสหประชาชาติ</a:t>
            </a:r>
            <a:endParaRPr lang="th-TH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1214422"/>
            <a:ext cx="691276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/>
              <a:t>2.1. ประเทศไทยกับการเข้าเป็นสมาชิกองค์การสหประชาชาติ</a:t>
            </a:r>
          </a:p>
          <a:p>
            <a:endParaRPr lang="th-TH" sz="2000" dirty="0" smtClean="0"/>
          </a:p>
          <a:p>
            <a:pPr>
              <a:buFontTx/>
              <a:buChar char="-"/>
            </a:pPr>
            <a:r>
              <a:rPr lang="th-TH" sz="3200" dirty="0" smtClean="0"/>
              <a:t>แรงผลักทางความมั่นคงหลังสงครามโลกครั้งที่สอง</a:t>
            </a:r>
          </a:p>
          <a:p>
            <a:endParaRPr lang="th-TH" sz="3200" dirty="0" smtClean="0"/>
          </a:p>
          <a:p>
            <a:r>
              <a:rPr lang="th-TH" sz="3200" dirty="0" smtClean="0"/>
              <a:t>- เหตุผลในการเข้าเป็นสมาชิกสหประชาชาติของไทย</a:t>
            </a:r>
            <a:endParaRPr lang="th-TH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1000108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th-TH" sz="3600" dirty="0" smtClean="0"/>
              <a:t>เพื่อความมั่นคงของไทย เพราะสหประชาชาติเป็นองค์กรที่มีกำลังมากที่สุดที่สามารถธำรงสันติภาพ ความมั่นคง และให้ความยุติธรรมกับประเทศเล็กๆ อย่างไทย</a:t>
            </a:r>
          </a:p>
          <a:p>
            <a:pPr marL="514350" indent="-514350"/>
            <a:endParaRPr lang="th-TH" sz="3600" dirty="0" smtClean="0"/>
          </a:p>
          <a:p>
            <a:r>
              <a:rPr lang="th-TH" sz="3600" dirty="0" smtClean="0"/>
              <a:t>2. เพื่อแสดงให้โลกเห็นว่าประเทศไทยเป็นชาติที่เก่าแก่ชาติหนึ่ง ซึ่งการเข้าเป็นสมาชิกสหประชาชาติเท่ากับ</a:t>
            </a:r>
          </a:p>
          <a:p>
            <a:r>
              <a:rPr lang="th-TH" sz="3600" dirty="0" smtClean="0"/>
              <a:t>เป็นการยืนยันรับรองฐานะของประเทศไทย</a:t>
            </a:r>
            <a:endParaRPr lang="th-TH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1357298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dirty="0" smtClean="0"/>
              <a:t>3. ต้องการความช่วยเหลือจากสหประชาชาติในด้านเศรษฐกิจ สังคม และวัฒนธรรม</a:t>
            </a:r>
          </a:p>
          <a:p>
            <a:endParaRPr lang="th-TH" sz="3600" dirty="0" smtClean="0"/>
          </a:p>
          <a:p>
            <a:r>
              <a:rPr lang="th-TH" sz="3600" dirty="0" smtClean="0"/>
              <a:t>4. เพื่อแสดงให้โลกเห็นว่าไทยประสงค์จะร่วมมือในการสร้างสันติภาพและความมั่นคงของโลกอย่างจริงจัง</a:t>
            </a:r>
            <a:endParaRPr lang="th-TH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2132856"/>
            <a:ext cx="8244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2.2. ประเทศไทยกับการเป็นที่ตั้งของสำนักงานองค์กรต่างๆของสหประชาชาติ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357298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	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การ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ที่ประเทศไทยเป็นที่ตั้งของหน่วยงานภายใต้สหประชาชาติ ได้เปิดโอกาสให้ความร่วมมือระหว่างไทย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กับสหประชาชาติ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ในด้านต่างๆ ดำเนินไปอย่างใกล้ชิด ซึ่งเป็นประโยชน์โดยตรงต่อการพัฒนาเศรษฐกิจและสังคมของ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ไทย</a:t>
            </a:r>
          </a:p>
          <a:p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	องค์กร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และหน่วยงานต่างๆของสหประชาชาติที่ตั้งอยู่ในกรุงเทพมหานคร 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ได้แก่</a:t>
            </a:r>
            <a:endParaRPr lang="th-TH" sz="3200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2428868"/>
            <a:ext cx="80010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h-TH" sz="4000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4000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4000" dirty="0" smtClean="0"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3600" dirty="0" smtClean="0">
                <a:latin typeface="FreesiaUPC" pitchFamily="34" charset="-34"/>
                <a:cs typeface="FreesiaUPC" pitchFamily="34" charset="-34"/>
              </a:rPr>
              <a:t>. สำนักงานข้าหลวงใหญ่ผู้ลี้ภัยแห่งสหประชาชาติ(</a:t>
            </a:r>
            <a:r>
              <a:rPr lang="de-DE" sz="3600" dirty="0" smtClean="0">
                <a:latin typeface="FreesiaUPC" pitchFamily="34" charset="-34"/>
                <a:cs typeface="FreesiaUPC" pitchFamily="34" charset="-34"/>
              </a:rPr>
              <a:t>UNHCR)</a:t>
            </a:r>
          </a:p>
          <a:p>
            <a:endParaRPr lang="de-DE" sz="3600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de-DE" sz="3600" dirty="0" smtClean="0">
                <a:latin typeface="FreesiaUPC" pitchFamily="34" charset="-34"/>
                <a:cs typeface="FreesiaUPC" pitchFamily="34" charset="-34"/>
              </a:rPr>
              <a:t>4. </a:t>
            </a:r>
            <a:r>
              <a:rPr lang="th-TH" sz="3600" dirty="0" smtClean="0">
                <a:latin typeface="FreesiaUPC" pitchFamily="34" charset="-34"/>
                <a:cs typeface="FreesiaUPC" pitchFamily="34" charset="-34"/>
              </a:rPr>
              <a:t>องค์การอนามัยโลก(</a:t>
            </a:r>
            <a:r>
              <a:rPr lang="de-DE" sz="3600" dirty="0" smtClean="0">
                <a:latin typeface="FreesiaUPC" pitchFamily="34" charset="-34"/>
                <a:cs typeface="FreesiaUPC" pitchFamily="34" charset="-34"/>
              </a:rPr>
              <a:t>WHO)</a:t>
            </a:r>
            <a:endParaRPr lang="th-TH" sz="3600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571472" y="857232"/>
            <a:ext cx="72866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th-TH" sz="3600" dirty="0" smtClean="0">
                <a:latin typeface="FreesiaUPC" pitchFamily="34" charset="-34"/>
                <a:cs typeface="FreesiaUPC" pitchFamily="34" charset="-34"/>
              </a:rPr>
              <a:t>คณะกรรมาธิการเศรษฐกิจและสังคมสำหรับเอเชียและแปซิฟิก(</a:t>
            </a:r>
            <a:r>
              <a:rPr lang="de-DE" sz="3600" dirty="0" smtClean="0">
                <a:latin typeface="FreesiaUPC" pitchFamily="34" charset="-34"/>
                <a:cs typeface="FreesiaUPC" pitchFamily="34" charset="-34"/>
              </a:rPr>
              <a:t>ESCAP)</a:t>
            </a:r>
            <a:endParaRPr lang="th-TH" sz="3600" dirty="0" smtClean="0">
              <a:latin typeface="FreesiaUPC" pitchFamily="34" charset="-34"/>
              <a:cs typeface="FreesiaUPC" pitchFamily="34" charset="-34"/>
            </a:endParaRPr>
          </a:p>
          <a:p>
            <a:pPr marL="742950" indent="-742950"/>
            <a:endParaRPr lang="de-DE" sz="2000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3600" dirty="0" smtClean="0">
                <a:latin typeface="FreesiaUPC" pitchFamily="34" charset="-34"/>
                <a:cs typeface="FreesiaUPC" pitchFamily="34" charset="-34"/>
              </a:rPr>
              <a:t>2. สำนักงานส่วนภูมิภาคของโครงการสิ่งแวดล้อมแห่งสหประชาชาติ(</a:t>
            </a:r>
            <a:r>
              <a:rPr lang="de-DE" sz="3600" dirty="0" smtClean="0">
                <a:latin typeface="FreesiaUPC" pitchFamily="34" charset="-34"/>
                <a:cs typeface="FreesiaUPC" pitchFamily="34" charset="-34"/>
              </a:rPr>
              <a:t>UNEP)</a:t>
            </a:r>
            <a:endParaRPr lang="th-TH" sz="3600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428868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/>
              <a:t>2.3. ประเทศไทยกับตำแหน่งสำคัญในสหประชาชาติ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/>
              <a:t>1. ประธานสมัชชาสหประชาชาติ สมัยที่ 11 ปี 2499 โดยพลตรี พระเจ้า</a:t>
            </a:r>
          </a:p>
          <a:p>
            <a:r>
              <a:rPr lang="th-TH" sz="3200" dirty="0" err="1" smtClean="0"/>
              <a:t>วร</a:t>
            </a:r>
            <a:r>
              <a:rPr lang="th-TH" sz="3200" dirty="0" smtClean="0"/>
              <a:t>วงศ์เธอกรมหมื่นนราธิปพงศ์</a:t>
            </a:r>
          </a:p>
          <a:p>
            <a:r>
              <a:rPr lang="th-TH" sz="3200" dirty="0" smtClean="0"/>
              <a:t>ประพันธ์ทรงได้รับการเลือกจากประเทศสมาชิกสมัชชาฯ</a:t>
            </a:r>
          </a:p>
          <a:p>
            <a:r>
              <a:rPr lang="th-TH" sz="3200" dirty="0" smtClean="0"/>
              <a:t>2. สมาชิกไม่ถาวรของคณะมนตรีความมั่นคงแห่งสหประชาชาติ ประจำปี 2529-2530</a:t>
            </a:r>
          </a:p>
          <a:p>
            <a:r>
              <a:rPr lang="th-TH" sz="3200" dirty="0" smtClean="0"/>
              <a:t>3. สมาชิกคณะมนตรีเศรษฐกิจและสังคม</a:t>
            </a:r>
          </a:p>
          <a:p>
            <a:r>
              <a:rPr lang="th-TH" sz="3200" dirty="0" smtClean="0"/>
              <a:t>4. รองประธานสมัชชาสหประชาชาติ สมัยที่ 35 ปี 2523, สมัยที่ 43 ปี 2531, สมัยที่ 50 ปี 2538 และ</a:t>
            </a:r>
          </a:p>
          <a:p>
            <a:r>
              <a:rPr lang="th-TH" sz="3200" dirty="0" smtClean="0"/>
              <a:t>สมัยที่ 54 ปี 2542 ฯลฯ</a:t>
            </a:r>
          </a:p>
          <a:p>
            <a:r>
              <a:rPr lang="th-TH" sz="3200" dirty="0" smtClean="0"/>
              <a:t>5. ประธานคณะกรรมการพิเศษว่าด้วยการเมืองและปลดปล่อยอาณานิคม ปี 2534</a:t>
            </a:r>
            <a:endParaRPr lang="th-TH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908720"/>
            <a:ext cx="31357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/>
              <a:t>1.5. คำถามการวิจัย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1988840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400" dirty="0" smtClean="0">
                <a:latin typeface="+mj-lt"/>
              </a:rPr>
              <a:t>1. </a:t>
            </a:r>
            <a:r>
              <a:rPr lang="th-TH" sz="3200" dirty="0" smtClean="0"/>
              <a:t>ประเทศ</a:t>
            </a:r>
            <a:r>
              <a:rPr lang="th-TH" sz="3200" dirty="0"/>
              <a:t>ไทยควรกำหนดนโยบายต่างประเทศอย่างไร ภายใต้ระบบ</a:t>
            </a:r>
            <a:r>
              <a:rPr lang="th-TH" sz="3200" dirty="0" smtClean="0"/>
              <a:t>แห่งสหประชาชาติ</a:t>
            </a:r>
            <a:r>
              <a:rPr lang="th-TH" sz="3200" dirty="0"/>
              <a:t>ในระเบียบโลกที่</a:t>
            </a:r>
            <a:r>
              <a:rPr lang="th-TH" sz="3200" dirty="0" smtClean="0"/>
              <a:t>เปลี่ยนไป</a:t>
            </a:r>
          </a:p>
          <a:p>
            <a:pPr marL="514350" indent="-514350"/>
            <a:endParaRPr lang="th-TH" sz="3200" dirty="0"/>
          </a:p>
          <a:p>
            <a:r>
              <a:rPr lang="th-TH" sz="3200" dirty="0"/>
              <a:t>2. ประเทศไทยควรกำหนดนโยบายต่างประเทศอย่างไร เพื่อส่งเสริมผลประโยชน์ของชาติในองค์การ</a:t>
            </a:r>
            <a:r>
              <a:rPr lang="th-TH" sz="3200" dirty="0" smtClean="0"/>
              <a:t>ระหว่างประเทศ</a:t>
            </a:r>
            <a:r>
              <a:rPr lang="th-TH" sz="3200" dirty="0"/>
              <a:t>โดยเฉพาะองค์การสหประชาชาติและเวทีพหุภาคีระดับโลก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0688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/>
              <a:t>6. ประธานคณะทำงานของกลุ่มประเทศไม่ฝักใฝ่ฝ่ายใดว่าด้วยปฏิบัติการรักษาสันติภาพ ปี 2536-2541</a:t>
            </a:r>
          </a:p>
          <a:p>
            <a:r>
              <a:rPr lang="th-TH" sz="3200" dirty="0"/>
              <a:t>7. รองประธานคณะทำงานเฉพาะกิจว่าด้วยการปรับปรุงและขยายคณะมนตรีความมั่นคงฯ ปี 2537-2541</a:t>
            </a:r>
          </a:p>
          <a:p>
            <a:r>
              <a:rPr lang="th-TH" sz="3200" dirty="0"/>
              <a:t>8. ประธานคณะกรรมการบริหารของโครงการพัฒนาแห่งสหประชาชาติและกองทุนประชากรแห่งสหประชาชาติ</a:t>
            </a:r>
          </a:p>
          <a:p>
            <a:r>
              <a:rPr lang="th-TH" sz="3200" dirty="0"/>
              <a:t>ปี 2541-2542</a:t>
            </a:r>
          </a:p>
          <a:p>
            <a:r>
              <a:rPr lang="th-TH" sz="3200" dirty="0"/>
              <a:t>9. ประธานร่วมคณะเจ้าหน้าที่ของคณะกรรมการเตรียมการสำหรับการประชุมระหว่างประเทศว่าด้วยการให้ความ</a:t>
            </a:r>
          </a:p>
          <a:p>
            <a:r>
              <a:rPr lang="th-TH" sz="3200" dirty="0"/>
              <a:t>สนับสนุนด้านการเงินสำหรับการพัฒนา ปี 2543</a:t>
            </a:r>
          </a:p>
          <a:p>
            <a:r>
              <a:rPr lang="th-TH" sz="3200" dirty="0"/>
              <a:t>10. ฯลฯ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728" y="2357430"/>
            <a:ext cx="61269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 smtClean="0"/>
              <a:t>3. บทบาทของไทยในเวทีสหประชาชาติ</a:t>
            </a:r>
            <a:endParaRPr lang="th-TH" sz="4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2068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ด้านเศรษฐกิจและการพัฒนา-การบรรลุเป้าหมายการพัฒนาแห่งสหัสวรรษ (</a:t>
            </a:r>
            <a:r>
              <a:rPr lang="en-US" sz="3600" b="1" dirty="0"/>
              <a:t>MDGs)</a:t>
            </a:r>
            <a:endParaRPr lang="th-TH" sz="3600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611560" y="1844824"/>
            <a:ext cx="471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เป้าหมายการพัฒนาแห่งสหัสวรรษ (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MDGs)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2492896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เป้าหมายการพัฒนาแห่งสหัสวรรษ (</a:t>
            </a:r>
            <a:r>
              <a:rPr lang="en-US" dirty="0"/>
              <a:t>MDGs) </a:t>
            </a:r>
            <a:r>
              <a:rPr lang="th-TH" dirty="0"/>
              <a:t>มีเอกลักษณ์อยู่ที่ความมุ่งมั่นในการบรรลุข้อผูกพันของปฏิญญาสหัสวรรษ (</a:t>
            </a:r>
            <a:r>
              <a:rPr lang="en-US" dirty="0"/>
              <a:t>Millennium Declaration) </a:t>
            </a:r>
            <a:r>
              <a:rPr lang="th-TH" dirty="0"/>
              <a:t>ปฏิญญานี้ผ่านการรับรองมติ ณ การประชุมสุดยอดแห่งสหัสวรรษในเดือนกันยายน </a:t>
            </a:r>
            <a:r>
              <a:rPr lang="en-US" dirty="0"/>
              <a:t>2543 </a:t>
            </a:r>
            <a:r>
              <a:rPr lang="th-TH" dirty="0"/>
              <a:t>ซึ่งร่วมลงนามโดยผู้นำโลกที่มุ่งมั่นจะขจัดความยากจนให้หมดไปจากโลกและยกระดับชีวิตความเป็นอยู่ของประชาชน ระบบสหประชาชาติมีอาณัติในการสนับสนุนรัฐบาล ประชาสังคม และภาคเอกชนเพื่อให้บรรลุเป้าหมาย </a:t>
            </a:r>
            <a:r>
              <a:rPr lang="en-US" dirty="0"/>
              <a:t>MDGs </a:t>
            </a:r>
            <a:r>
              <a:rPr lang="th-TH" dirty="0"/>
              <a:t>ซึ่งประกอบด้วย </a:t>
            </a:r>
            <a:r>
              <a:rPr lang="en-US" dirty="0"/>
              <a:t>8 </a:t>
            </a:r>
            <a:r>
              <a:rPr lang="th-TH" dirty="0"/>
              <a:t>เป้าหมายใหญ่ </a:t>
            </a:r>
            <a:r>
              <a:rPr lang="en-US" dirty="0"/>
              <a:t>18 </a:t>
            </a:r>
            <a:r>
              <a:rPr lang="th-TH" dirty="0"/>
              <a:t>เป้าหมายย่อย และ </a:t>
            </a:r>
            <a:r>
              <a:rPr lang="en-US" dirty="0"/>
              <a:t>48 </a:t>
            </a:r>
            <a:r>
              <a:rPr lang="th-TH" dirty="0"/>
              <a:t>ตัวชี้วัด ในแต่ละเป้าหมายใหญ่ มีการตั้งเป้าหมายย่อยอย่างน้อยหนึ่งประการ เป้าหมายส่วนใหญ่อยู่ภายใต้กรอบเวลาที่จะสิ้นสุดลงในปี </a:t>
            </a:r>
            <a:r>
              <a:rPr lang="en-US" dirty="0"/>
              <a:t>2558</a:t>
            </a:r>
            <a:endParaRPr lang="th-TH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95536" y="692696"/>
            <a:ext cx="82089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Times New Roman" pitchFamily="18" charset="0"/>
              </a:rPr>
              <a:t>เป้าหมายการพัฒนาแห่งสหัสวรรษ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-ขจัดปัญหาความยากจนและความหิวโหยที่ร้ายแรง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-จัดให้ทุกคนได้รับการศึกษาขั้นพื้นฐาน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-ส่งเสริมความเท่าเทียมทางเพศและให้หญิงมีสิทธิมีเสียงในสังคมมากขึ้น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-ลดอัตราการเสียชีวิตของเด็ก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-ปรับปรุงสุขอนามัยของแม่ที่กำลังตั้งครรภ์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-ยับยั้งเอชไอวี/เอดส์ ไข้มาลาเรีย และโรคอื่นๆ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-ประกันความยั่งยืนของสิ่งแวดล้อม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-พัฒนาความร่วมมือระหว่างพันธมิตรเพื่อการพัฒนาทั่วโลก</a:t>
            </a:r>
            <a:endParaRPr kumimoji="0" lang="th-TH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836712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/>
              <a:t>ด้านเศรษฐกิจและการพัฒนา-บทบาทของไทยใน </a:t>
            </a:r>
            <a:r>
              <a:rPr lang="fr-FR" b="1" dirty="0"/>
              <a:t>UNCTAD</a:t>
            </a:r>
            <a:endParaRPr lang="th-TH" dirty="0"/>
          </a:p>
        </p:txBody>
      </p:sp>
      <p:sp>
        <p:nvSpPr>
          <p:cNvPr id="3" name="Rectangle 2"/>
          <p:cNvSpPr/>
          <p:nvPr/>
        </p:nvSpPr>
        <p:spPr>
          <a:xfrm>
            <a:off x="683568" y="1556792"/>
            <a:ext cx="221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u="sng" dirty="0"/>
              <a:t>ไทยกับ</a:t>
            </a:r>
            <a:r>
              <a:rPr lang="en-US" b="1" u="sng" dirty="0"/>
              <a:t>UNCTAD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251520" y="2348880"/>
            <a:ext cx="8892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หลังจากที่นาย </a:t>
            </a:r>
            <a:r>
              <a:rPr lang="en-US" dirty="0"/>
              <a:t>Rubens </a:t>
            </a:r>
            <a:r>
              <a:rPr lang="en-US" dirty="0" err="1"/>
              <a:t>Ricupero</a:t>
            </a:r>
            <a:r>
              <a:rPr lang="en-US" dirty="0"/>
              <a:t> (</a:t>
            </a:r>
            <a:r>
              <a:rPr lang="th-TH" dirty="0"/>
              <a:t>ชาวบราซิล) พ้นจากตำแหน่งเลขาธิการ </a:t>
            </a:r>
            <a:r>
              <a:rPr lang="en-US" dirty="0"/>
              <a:t>UNCTAD (Secretary-General of UNCTAD) </a:t>
            </a:r>
            <a:r>
              <a:rPr lang="th-TH" dirty="0"/>
              <a:t>เมื่อ </a:t>
            </a:r>
            <a:r>
              <a:rPr lang="en-US" dirty="0"/>
              <a:t>14 </a:t>
            </a:r>
            <a:r>
              <a:rPr lang="th-TH" dirty="0"/>
              <a:t>กันยายน ค.ศ.</a:t>
            </a:r>
            <a:r>
              <a:rPr lang="en-US" dirty="0"/>
              <a:t> 2004 (</a:t>
            </a:r>
            <a:r>
              <a:rPr lang="th-TH" dirty="0"/>
              <a:t>พ.ศ. </a:t>
            </a:r>
            <a:r>
              <a:rPr lang="en-US" dirty="0"/>
              <a:t>2547) </a:t>
            </a:r>
            <a:r>
              <a:rPr lang="th-TH" dirty="0"/>
              <a:t>นาย </a:t>
            </a:r>
            <a:r>
              <a:rPr lang="en-US" dirty="0"/>
              <a:t>Carlos Fortin (</a:t>
            </a:r>
            <a:r>
              <a:rPr lang="th-TH" dirty="0"/>
              <a:t>ชาวชิลี) ได้ปฏิบัติหน้าที่รักษาการเลขาธิการ </a:t>
            </a:r>
            <a:r>
              <a:rPr lang="en-US" dirty="0"/>
              <a:t>UNCTAD (the Officer-in-Charge of UNCTAD) </a:t>
            </a:r>
            <a:r>
              <a:rPr lang="th-TH" dirty="0"/>
              <a:t>และเมื่อ </a:t>
            </a:r>
            <a:r>
              <a:rPr lang="en-US" dirty="0"/>
              <a:t>28 </a:t>
            </a:r>
            <a:r>
              <a:rPr lang="th-TH" dirty="0"/>
              <a:t>กุมภาพันธ์ ค.ศ. </a:t>
            </a:r>
            <a:r>
              <a:rPr lang="en-US" dirty="0"/>
              <a:t>2005 (</a:t>
            </a:r>
            <a:r>
              <a:rPr lang="th-TH" dirty="0"/>
              <a:t>พ.ศ. </a:t>
            </a:r>
            <a:r>
              <a:rPr lang="en-US" dirty="0"/>
              <a:t>2548) </a:t>
            </a:r>
            <a:r>
              <a:rPr lang="th-TH" dirty="0"/>
              <a:t>นาย </a:t>
            </a:r>
            <a:r>
              <a:rPr lang="en-US" dirty="0"/>
              <a:t>Kofi Annan </a:t>
            </a:r>
            <a:r>
              <a:rPr lang="th-TH" dirty="0"/>
              <a:t>เลขาธิการองค์การสหประชาชาติ (</a:t>
            </a:r>
            <a:r>
              <a:rPr lang="en-US" dirty="0"/>
              <a:t>UN Secretary-General) </a:t>
            </a:r>
            <a:r>
              <a:rPr lang="th-TH" dirty="0"/>
              <a:t>ได้เสนอชื่อ ดร.ศุภชัย พานิชภักดิ์</a:t>
            </a:r>
            <a:r>
              <a:rPr lang="en-US" dirty="0"/>
              <a:t> (Dr. </a:t>
            </a:r>
            <a:r>
              <a:rPr lang="en-US" dirty="0" err="1"/>
              <a:t>Supachai</a:t>
            </a:r>
            <a:r>
              <a:rPr lang="en-US" dirty="0"/>
              <a:t> </a:t>
            </a:r>
            <a:r>
              <a:rPr lang="en-US" dirty="0" err="1"/>
              <a:t>Panitchpakdi</a:t>
            </a:r>
            <a:r>
              <a:rPr lang="en-US" dirty="0"/>
              <a:t>) </a:t>
            </a:r>
            <a:r>
              <a:rPr lang="th-TH" dirty="0"/>
              <a:t>ให้เป็น เลขาธิการ </a:t>
            </a:r>
            <a:r>
              <a:rPr lang="en-US" dirty="0"/>
              <a:t>UNCTAD </a:t>
            </a:r>
            <a:r>
              <a:rPr lang="th-TH" dirty="0"/>
              <a:t>มีวาระการดำรงตำแหน่ง </a:t>
            </a:r>
            <a:r>
              <a:rPr lang="en-US" dirty="0"/>
              <a:t>4 </a:t>
            </a:r>
            <a:r>
              <a:rPr lang="th-TH" dirty="0"/>
              <a:t>ปี ตั้งแต่วันที่ </a:t>
            </a:r>
            <a:r>
              <a:rPr lang="en-US" dirty="0"/>
              <a:t>1 </a:t>
            </a:r>
            <a:r>
              <a:rPr lang="th-TH" dirty="0"/>
              <a:t>กันยายน เป็นต้นไป</a:t>
            </a:r>
            <a:r>
              <a:rPr lang="en-US" dirty="0"/>
              <a:t> </a:t>
            </a:r>
            <a:endParaRPr lang="th-TH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797511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เมื่อ </a:t>
            </a:r>
            <a:r>
              <a:rPr lang="en-US" dirty="0"/>
              <a:t>11 </a:t>
            </a:r>
            <a:r>
              <a:rPr lang="th-TH" dirty="0"/>
              <a:t>พฤษภาคม </a:t>
            </a:r>
            <a:r>
              <a:rPr lang="en-US" dirty="0"/>
              <a:t>2548 </a:t>
            </a:r>
            <a:r>
              <a:rPr lang="th-TH" dirty="0"/>
              <a:t>ที่ประชุมสมัชชาสหประชาชาติ (</a:t>
            </a:r>
            <a:r>
              <a:rPr lang="en-US" dirty="0"/>
              <a:t>UN General Assembly) </a:t>
            </a:r>
            <a:r>
              <a:rPr lang="th-TH" dirty="0"/>
              <a:t>ได้ให้การรับรองการแต่งตั้ง ดร.ศุภชัยฯ เป็นเลขาธิการ</a:t>
            </a:r>
            <a:r>
              <a:rPr lang="en-US" dirty="0"/>
              <a:t> UNCTAD </a:t>
            </a:r>
            <a:r>
              <a:rPr lang="th-TH" dirty="0"/>
              <a:t>แล้ว โดย ดร.ศุภชัยฯ มีกำหนดเข้ารับตำแหน่ง </a:t>
            </a:r>
            <a:r>
              <a:rPr lang="en-US" dirty="0"/>
              <a:t>UNCTAD Secretary-General </a:t>
            </a:r>
            <a:r>
              <a:rPr lang="th-TH" dirty="0"/>
              <a:t>ตั้งแต่วันที่ </a:t>
            </a:r>
            <a:r>
              <a:rPr lang="en-US" dirty="0"/>
              <a:t>1 </a:t>
            </a:r>
            <a:r>
              <a:rPr lang="th-TH" dirty="0"/>
              <a:t>กันยายน </a:t>
            </a:r>
            <a:r>
              <a:rPr lang="en-US" dirty="0"/>
              <a:t>2548 </a:t>
            </a:r>
            <a:r>
              <a:rPr lang="th-TH" dirty="0"/>
              <a:t>ทั้งนี้ คุณหญิงลักษณาจันทร เลาหพันธุ์ เอกอัครรราชทูต</a:t>
            </a:r>
            <a:r>
              <a:rPr lang="en-US" dirty="0"/>
              <a:t>  </a:t>
            </a:r>
            <a:r>
              <a:rPr lang="th-TH" dirty="0"/>
              <a:t>ผู้แทนถาวรไทยประจำสหประชาชาติ ณ นครนิวยอร์กในขณะนั้น ได้กล่าวถ้อยแถลงต่อที่ประชุม </a:t>
            </a:r>
            <a:r>
              <a:rPr lang="en-US" dirty="0"/>
              <a:t>UN General Assembly </a:t>
            </a:r>
            <a:r>
              <a:rPr lang="th-TH" dirty="0"/>
              <a:t>โดยมีสาระสำคัญ ดังนี้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23528" y="785609"/>
            <a:ext cx="7848872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สนับสนุนการแต่งตั้ง ดร.ศุภชัยฯ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ordia New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สนับสนุนกระบวนการหารือกับกลุ่ม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G-77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ordia New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ย้ำความสำคัญที่ไทยให้กับ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UNCTAD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ordia New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แสดงความภาคภูมิใจที่เห็นคนไทยเข้ารับตำแหน่งนี้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ordia New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แสดงความเชื่อมั่นว่า เลขาธิการ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UNCTAD 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คนใหม่จะสามารถเสริมสร้างความเข้มแข็งให้แก่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UNCTAD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เพื่อตอบสนองความต้องการของประเทศกำลังพัฒนาได้ดียิ่งขึ้น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ยืนยันจะสนับสนุนการทำงานของเลขาธิการ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  <a:cs typeface="FreesiaUPC" pitchFamily="34" charset="-34"/>
              </a:rPr>
              <a:t>UNCTAD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>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/>
              <a:t>ด้านสันติภาพและความมั่นคง-การเข้าร่วมปฏิบัติการรักษาสันติภาพ </a:t>
            </a:r>
            <a:endParaRPr lang="th-TH" dirty="0"/>
          </a:p>
        </p:txBody>
      </p:sp>
      <p:sp>
        <p:nvSpPr>
          <p:cNvPr id="3" name="Rectangle 2"/>
          <p:cNvSpPr/>
          <p:nvPr/>
        </p:nvSpPr>
        <p:spPr>
          <a:xfrm>
            <a:off x="611560" y="1052736"/>
            <a:ext cx="5526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u="sng" dirty="0"/>
              <a:t>บทบาทของไทยในปฏิบัติการรักษาสันติภาพ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395536" y="1772816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1.  </a:t>
            </a:r>
            <a:r>
              <a:rPr lang="th-TH" dirty="0"/>
              <a:t>ไทยเห็นว่า การดำเนินมาตรการป้องกันยังคงเป็นวิธีที่ดีที่สุด และสนับสนุนความพยายามของสหประชาชาติในการสร้างวัฒนธรรมการป้องกัน (</a:t>
            </a:r>
            <a:r>
              <a:rPr lang="en-US" dirty="0"/>
              <a:t>culture of prevention) </a:t>
            </a:r>
            <a:r>
              <a:rPr lang="th-TH" dirty="0"/>
              <a:t>ให้เกิดขึ้นในบรรดาประเทศสมาชิกดีกว่าการรอให้ปัญหาเกิดแล้วจึงหาวิธีแก้ไข และยังเห็นว่า ปฏิบัติการรักษาสันติภาพเป็นเพียงหนึ่งในมาตรการสำคัญในการธำรงรักษาสันติภาพและความมั่นคงของสหประชาชาติ</a:t>
            </a:r>
            <a:r>
              <a:rPr lang="en-US" dirty="0"/>
              <a:t>  </a:t>
            </a:r>
            <a:r>
              <a:rPr lang="th-TH" dirty="0"/>
              <a:t>อย่างไรก็ตาม การใช้ปฏิบัติการรักษาสันติภาพต้องคำนึงถึงข้อจำกัดด้วยว่าสามารถใช้กับสถานการณ์ใดได้บ้าง การจัดส่งกองกำลังรักษาสันติภาพเข้าไปในสถานการณ์ที่ไม่เหมาะสมจะทำให้เกิดความสูญเปล่าของงบประมาณ ดังนั้น เมื่อคำนึงถึงข้อจำกัดของลักษณะของปฏิบัติการรักษาสันติภาพและทรัพยากรของสหประชาชาติ ไทยจึงเห็นว่า ในการพิจารณาจัดตั้งปฏิบัติการรักษาสันติภาพ สหประชาชาติควรมี </a:t>
            </a:r>
            <a:r>
              <a:rPr lang="en-US" dirty="0"/>
              <a:t>entry &amp; exit strategy </a:t>
            </a:r>
            <a:r>
              <a:rPr lang="th-TH" dirty="0"/>
              <a:t>ที่ชัดเจน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467544" y="476672"/>
            <a:ext cx="799288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ไทยได้ส่งเจ้าหน้าที่เข้าร่วมในปฏิบัติการรักษาสันติภาพในหลายภูมิภาคทั่วโลก  ปฏิบัติการที่โดดเด่นที่สุดมีดังนี้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 (1)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ปฏิบัติการรักษาสันติภาพในติมอร์เลสเต รวม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5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ภารกิจ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United Nations Mission in East Timor (UNAMET) :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ส่งเจ้าหน้าที่ตำรวจ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7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นายและนายทหารติดต่อ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2542)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International Force in East Timor (INTERFET) :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ส่งนายทหาร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1,581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2542-2543)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UN Transitional Administration in East Timor (UNTAET) :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ส่งนายทหาร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925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2543-2545)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UN Mission of Support in East Timor (UNMISET) :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ส่งนายทหาร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9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ผลัด (ปี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2545-2547)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United Nations Integrated Mission in Timor-Leste (UNMIT) :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ส่งเจ้าหน้าที่ตำรวจ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40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โดยปัจจุบันมี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18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2549-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ปัจจุบัน)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755576" y="1196752"/>
            <a:ext cx="691276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(2) United Nations Mission in Sudan (UNMIS) - 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ส่งนายทหารสังเกตการณ์ ผลัดละ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10-15 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2548-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ปัจจุบัน)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FreesiaUPC" pitchFamily="34" charset="-34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(3) African Union-United Nations Hybrid Operation in Darfur (UNAMID) - 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ส่งนายทหาร ผลัดละ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15 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(ปี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2550-</a:t>
            </a: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ปัจจุบัน)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upload.wikimedia.org/wikipedia/commons/e/e8/United_Nations_General_Assembly_Hall_(3).jpg"/>
          <p:cNvSpPr>
            <a:spLocks noChangeAspect="1" noChangeArrowheads="1"/>
          </p:cNvSpPr>
          <p:nvPr/>
        </p:nvSpPr>
        <p:spPr bwMode="auto">
          <a:xfrm>
            <a:off x="98425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467544" y="836712"/>
            <a:ext cx="831641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/>
              <a:t>สมมติฐาน</a:t>
            </a:r>
          </a:p>
          <a:p>
            <a:endParaRPr lang="th-TH" sz="2000" dirty="0"/>
          </a:p>
          <a:p>
            <a:r>
              <a:rPr lang="th-TH" sz="3200" dirty="0" smtClean="0"/>
              <a:t>	</a:t>
            </a:r>
            <a:r>
              <a:rPr lang="th-TH" sz="3200" dirty="0" smtClean="0"/>
              <a:t>การกำหนดนโยบายในลักษณะที่ตอบโจทย์แนวคิดทางความสัมพันธ์ระหว่างประเทศในปัจจุบันหรือการกำหนดนโยบายแบบประเทศไทยบนเวทีโลกและเวทีโลกในประเทศไทย และการกระชับความร่วมมือความสัมพันธ์ทางยุทธศาสตร์ เศรษฐกิจกับประเทศสมาชิกในองค์การสหประชาชาติและเวทีพหุภาคีระดับโลก จะช่วยให้ประเทศไทยสามารถดำเนินนโยบายภายใต้ระบบแห่งสหประชาชาติในระเบียบโลกที่เปลี่ยนไป รวมทั้งยังเสริมสร้างความเชื่อมั่นให้กับประเทศไทยในการพัฒนาขีดความสามารถด้านต่างๆอีกด้วย</a:t>
            </a:r>
            <a:endParaRPr lang="th-TH" sz="3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95536" y="980728"/>
            <a:ext cx="82809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3.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นอกจากนี้ ไทยได้สนับสนุนทหารราบ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1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กองพัน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812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นาย) เข้าร่วมภารกิจรักษาสันติภาพสผมระหว่างสหภาพแอฟริกากับสหประชาชาติในดาร์ฟูร์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African Union-United Nations Hybrid Operation in Darfur : UNAMID)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ตามคำร้องขอของสหประชาชาติ ซึ่งที่ประชุมคณะรัฐมนตรีได้มีมติอนุมัติเมื่อวันที่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6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พฤษภาคม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2552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FreesiaUPC" pitchFamily="34" charset="-34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4. 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นอกจากการเข้าร่วมในปฏิบัติการรักษาสันติภาพของสหประชาชาติแล้ว ไทยยังมีเจ้าหน้าที่ทหารจำนวน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3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นาย ซึ่งได้รับการคัดเลือกจากสหประชาชาติให้ปฏิบัติงานในฝ่ายปฏิบัติการรักษาสันติภาพ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Department of Peacekeeping Operations: DPKO)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eesiaUPC" pitchFamily="34" charset="-34"/>
                <a:ea typeface="Times New Roman" pitchFamily="18" charset="0"/>
              </a:rPr>
              <a:t>ที่สำนักงานใหญ่สหประชาชาติ ณ นครนิวยอร์ก นับได้ว่าสหประชาชาติให้การยอมรับในขีดความสามารถของทหารไทย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83671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5.  </a:t>
            </a:r>
            <a:r>
              <a:rPr lang="th-TH" dirty="0"/>
              <a:t>ไทยได้ตระหนักถึงความสำคัญของการเตรียมความพร้อมเพื่อให้สามารถระดมสรรพกำลังที่ต้องการในการสนับสนุนปฏิบัติการรักษาสันติภาพของสหประชาชาติได้อย่างรวดเร็วทันการณ์เมื่อได้รับการร้องขอ</a:t>
            </a:r>
            <a:r>
              <a:rPr lang="en-US" dirty="0"/>
              <a:t>  </a:t>
            </a:r>
            <a:r>
              <a:rPr lang="th-TH" dirty="0"/>
              <a:t>ในปี </a:t>
            </a:r>
            <a:r>
              <a:rPr lang="en-US" dirty="0"/>
              <a:t>2541 </a:t>
            </a:r>
            <a:r>
              <a:rPr lang="th-TH" dirty="0"/>
              <a:t>กองบัญชาการกองทัพไทยจึงได้จัดทำความตกลงกับสหประชาชาติว่าด้วยการจัดระบบกำลังเตรียมพร้อม (</a:t>
            </a:r>
            <a:r>
              <a:rPr lang="en-US" dirty="0"/>
              <a:t>UN Stand-by Arrangement System: UNSAS) </a:t>
            </a:r>
            <a:r>
              <a:rPr lang="th-TH" dirty="0"/>
              <a:t>ซึ่งเป็นระบบฐานข้อมูลที่ไทยจะต้องแจ้งความพร้อมของกำลังพลและอาวุธยุทโธปกรณ์ต่างๆ ให้ฝ่ายปฏิบัติการสันติภาพของสหประชาชาติทราบทุกๆ </a:t>
            </a:r>
            <a:r>
              <a:rPr lang="en-US" dirty="0"/>
              <a:t>3 </a:t>
            </a:r>
            <a:r>
              <a:rPr lang="th-TH" dirty="0"/>
              <a:t>เดือนเพื่อสหประชาชาติจะได้พิจารณาขอรับการสนับสนุนด้านกำลังพลในภารกิจต่างๆ โดยมีศูนย์ปฏิบัติการเพื่อสันติภาพ กรมยุทธการทหาร เป็นหน่วยงานรับผิดชอบ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39552" y="620688"/>
            <a:ext cx="55081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Calibri" pitchFamily="34" charset="0"/>
              </a:rPr>
              <a:t>ด้านการส่งเสริมและปกป้องสิทธิมนุษยชน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Calibri" pitchFamily="34" charset="0"/>
              </a:rPr>
              <a:t>ระดับโลก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Calibri" pitchFamily="34" charset="0"/>
              </a:rPr>
              <a:t>ระดับภูมิภาค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2780928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/>
              <a:t>เอกสารคำมั่นโดยสมัครใจของไทย</a:t>
            </a:r>
          </a:p>
          <a:p>
            <a:r>
              <a:rPr lang="th-TH" b="1" dirty="0"/>
              <a:t>ประกอบการสมัครเป็นสมาชิกคณะมนตรีสิทธิมนุษยชนแห่งสหประชาชาติ</a:t>
            </a:r>
          </a:p>
          <a:p>
            <a:r>
              <a:rPr lang="th-TH" b="1" dirty="0"/>
              <a:t>วาระปี ค.ศ. 2010-2013</a:t>
            </a:r>
            <a:endParaRPr lang="th-TH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4664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คำมั่นในระดับภูมิภาค</a:t>
            </a:r>
          </a:p>
          <a:p>
            <a:r>
              <a:rPr lang="th-TH" dirty="0" smtClean="0"/>
              <a:t>• ส่งเสริมการพัฒนาคณะกรรมาธิการระหว่างรัฐบาลอาเซียนว่าด้วยสิทธิมนุษยชน</a:t>
            </a:r>
          </a:p>
          <a:p>
            <a:r>
              <a:rPr lang="th-TH" dirty="0" smtClean="0"/>
              <a:t>และคณะกรรมาธิการอาเซียนว่าด้วยการส่งเสริมและคุ้มครองสิทธิของสตรีและเด็ก เพื่อให้</a:t>
            </a:r>
          </a:p>
          <a:p>
            <a:r>
              <a:rPr lang="th-TH" dirty="0" smtClean="0"/>
              <a:t>สามารถส่งเสริมและคุ้มครองสิทธิมนุษยชนของประชาชนในอาเซียนได้อย่างมีประสิทธิภาพ</a:t>
            </a:r>
          </a:p>
          <a:p>
            <a:r>
              <a:rPr lang="th-TH" dirty="0" smtClean="0"/>
              <a:t>• ส่งเสริมการหารือและความร่วมมือด้านการส่งเสริมและคุ้มครองสิทธิมนุษยชนใน</a:t>
            </a:r>
          </a:p>
          <a:p>
            <a:r>
              <a:rPr lang="th-TH" dirty="0" smtClean="0"/>
              <a:t>ระดับภูมิภาคในเวทีต่างๆ ที่เกี่ยวข้อง</a:t>
            </a:r>
          </a:p>
          <a:p>
            <a:r>
              <a:rPr lang="th-TH" dirty="0" smtClean="0"/>
              <a:t>• ส่งเสริมความตระหนักรู้เกี่ยวกับหลักการและความสำคัญของความมั่นคงของมนุษย์</a:t>
            </a:r>
          </a:p>
          <a:p>
            <a:r>
              <a:rPr lang="th-TH" dirty="0" smtClean="0"/>
              <a:t>• ส่งเสริมความร่วมมือกับประเทศเพื่อนบ้านในการต่อสู้กับปัญหาการค้ามนุษย์และ</a:t>
            </a:r>
          </a:p>
          <a:p>
            <a:r>
              <a:rPr lang="th-TH" dirty="0" smtClean="0"/>
              <a:t>การลักลอบขนคน โดยเฉพาะผลกระทบที่มีต่อกลุ่มผู้อ่อนแอ และการให้ความร่วมมือทางวิชาการ</a:t>
            </a:r>
          </a:p>
          <a:p>
            <a:r>
              <a:rPr lang="th-TH" dirty="0" smtClean="0"/>
              <a:t>เพื่อเสริมสร้างขีดความสามารถให้กับรัฐบาลต่างๆ ในภูมิภาคในการส่งเสริมและคุ้มครองสิทธิของ</a:t>
            </a:r>
          </a:p>
          <a:p>
            <a:r>
              <a:rPr lang="th-TH" dirty="0" smtClean="0"/>
              <a:t>คนพิการ</a:t>
            </a:r>
            <a:endParaRPr lang="th-TH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260648"/>
            <a:ext cx="8712968" cy="633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คำมั่นในระดับระหว่างประเทศ</a:t>
            </a:r>
          </a:p>
          <a:p>
            <a:r>
              <a:rPr lang="th-TH" dirty="0" smtClean="0"/>
              <a:t>• รักษาการมีส่วนร่วมอย่างสร้างสรรค์กับคณะมนตรีสิทธิมนุษยชน และสนับสนุนกลไก</a:t>
            </a:r>
          </a:p>
          <a:p>
            <a:r>
              <a:rPr lang="th-TH" dirty="0" smtClean="0"/>
              <a:t>ต่างๆ ของคณะมนตรีสิทธิมนุษยชนให้สามารถดำเนินงานได้ตามอาณัติ โดยเฉพาะการช่วยเหลือ</a:t>
            </a:r>
          </a:p>
          <a:p>
            <a:r>
              <a:rPr lang="th-TH" dirty="0" smtClean="0"/>
              <a:t>ประเทศต่างๆ ให้เกิดความก้าวหน้าด้านสิทธิมนุษยชน การยกประเด็นการละเมิดสิทธิมนุษยชนที่</a:t>
            </a:r>
          </a:p>
          <a:p>
            <a:r>
              <a:rPr lang="th-TH" dirty="0" smtClean="0"/>
              <a:t>รุนแรงโดยไม่เลือกปฏิบัติ การส่งเสริมความตระหนักรู้ด้านสิทธิมนุษยชนต่อสาธารณชน และการ</a:t>
            </a:r>
          </a:p>
          <a:p>
            <a:r>
              <a:rPr lang="th-TH" dirty="0" smtClean="0"/>
              <a:t>ส่งเสริมสิทธิมนุษยชนของประชาชนทั่วโลก</a:t>
            </a:r>
          </a:p>
          <a:p>
            <a:r>
              <a:rPr lang="th-TH" dirty="0" smtClean="0"/>
              <a:t>• ส่งเสริมการหารืออย่างสร้างสรรค์ด้านสิทธิมนุษยชนกับทุกประเทศในเวที</a:t>
            </a:r>
          </a:p>
          <a:p>
            <a:r>
              <a:rPr lang="th-TH" dirty="0" smtClean="0"/>
              <a:t>สหประชาชาติบนพื้นฐานของความร่วมมือและการเคารพซึ่งกันและกัน</a:t>
            </a:r>
          </a:p>
          <a:p>
            <a:r>
              <a:rPr lang="th-TH" dirty="0" smtClean="0"/>
              <a:t>• ส่งเสริมกระบวนการทบทวนสถานการณ์สิทธิมนุษยชน (</a:t>
            </a:r>
            <a:r>
              <a:rPr lang="de-DE" dirty="0" smtClean="0"/>
              <a:t>Universal Periodic Review</a:t>
            </a:r>
          </a:p>
          <a:p>
            <a:r>
              <a:rPr lang="de-DE" dirty="0" smtClean="0"/>
              <a:t>: UPR) </a:t>
            </a:r>
            <a:r>
              <a:rPr lang="th-TH" dirty="0" smtClean="0"/>
              <a:t>เพื่อให้เป็นกลไกที่สามารถก่อให้เกิดการปรับปรุงด้านสิทธิมนุษยชนในพื้นที่ต่างๆ</a:t>
            </a:r>
            <a:endParaRPr lang="th-TH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366623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ร่วมมืออย่างสร้างสรรค์และทำงานอย่างใกล้ชิดกับผู้เสนอรายงานพิเศษของคณะ</a:t>
            </a:r>
          </a:p>
          <a:p>
            <a:r>
              <a:rPr lang="th-TH" dirty="0" smtClean="0"/>
              <a:t>มนตรีสิทธิมนุษยชนแห่งสหประชาชาติ</a:t>
            </a:r>
          </a:p>
          <a:p>
            <a:r>
              <a:rPr lang="th-TH" dirty="0" smtClean="0"/>
              <a:t>• ร่วมมือกับประเทศต่างๆ ในการส่งเสริมและคุ้มครองสิทธิของสตรี เด็ก และคนพิการ</a:t>
            </a:r>
          </a:p>
          <a:p>
            <a:r>
              <a:rPr lang="th-TH" dirty="0" smtClean="0"/>
              <a:t>ที่สอดคล้องกับตราสารระหว่างประเทศที่เกี่ยวข้องในเวทีระดับโลก</a:t>
            </a:r>
          </a:p>
          <a:p>
            <a:r>
              <a:rPr lang="th-TH" dirty="0" smtClean="0"/>
              <a:t>• ส่งเสริมความเท่าเทียมทางเพศระหว่างบุรุษและสตรี และร่วมมือกับผู้มีส่วนได้ส่วน</a:t>
            </a:r>
          </a:p>
          <a:p>
            <a:r>
              <a:rPr lang="th-TH" dirty="0" smtClean="0"/>
              <a:t>เสียต่างๆ ที่เกี่ยวข้องในการต่อสู้กับความรุนแรงต่อสตรีในทุกรูปแบบ รวมทั้งการค้ามนุษย์ การ</a:t>
            </a:r>
          </a:p>
          <a:p>
            <a:r>
              <a:rPr lang="th-TH" dirty="0" smtClean="0"/>
              <a:t>เลือกปฏิบัติทางเพศ และการเลือกปฏิบัติต่อผู้ต้องขังสตรี</a:t>
            </a:r>
            <a:endParaRPr lang="th-TH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620688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ส่งเสริมการหารือระหว่างประเทศว่าด้วยเรื่องประชาธิปไตย ความมั่นคงของมนุษย์</a:t>
            </a:r>
          </a:p>
          <a:p>
            <a:r>
              <a:rPr lang="th-TH" dirty="0" smtClean="0"/>
              <a:t>และการหารือระหว่างวัฒนธรรมและศาสนาเพื่อเพิ่มความเข้าใจ ขันติธรรม และความสมานฉันท์</a:t>
            </a:r>
          </a:p>
          <a:p>
            <a:r>
              <a:rPr lang="th-TH" dirty="0" smtClean="0"/>
              <a:t>ระหว่างศาสนา วัฒนธรรม และขนบธรรมเนียมประเพณีต่างๆ และส่งเสริมหุ้นส่วนการพัฒนา</a:t>
            </a:r>
          </a:p>
          <a:p>
            <a:r>
              <a:rPr lang="th-TH" dirty="0" smtClean="0"/>
              <a:t>ระดับโลก โดยการสร้างบทบาทของไทยในกรอบความร่วมมือระดับทวิภาคี อนุภูมิภาค และ</a:t>
            </a:r>
          </a:p>
          <a:p>
            <a:r>
              <a:rPr lang="th-TH" dirty="0" smtClean="0"/>
              <a:t>ภูมิภาค เพื่อให้สิทธิด้านการพัฒนาเกิดขึ้นได้อย่างแท้จริง</a:t>
            </a:r>
            <a:endParaRPr lang="th-TH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7356" y="2428868"/>
            <a:ext cx="47163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4</a:t>
            </a:r>
            <a:r>
              <a:rPr lang="th-TH" sz="4000" b="1" dirty="0" smtClean="0"/>
              <a:t>. กรณีศึกษา</a:t>
            </a:r>
            <a:r>
              <a:rPr lang="th-TH" sz="4000" b="1" dirty="0"/>
              <a:t>คดีเขาพระวิหาร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980728"/>
            <a:ext cx="38106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6000" b="1" dirty="0"/>
              <a:t>ลำดับเหตุการณ์</a:t>
            </a:r>
            <a:endParaRPr lang="th-TH" sz="6000" dirty="0"/>
          </a:p>
        </p:txBody>
      </p:sp>
      <p:sp>
        <p:nvSpPr>
          <p:cNvPr id="5" name="Rectangle 4"/>
          <p:cNvSpPr/>
          <p:nvPr/>
        </p:nvSpPr>
        <p:spPr>
          <a:xfrm>
            <a:off x="611560" y="2521059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วันที่ </a:t>
            </a:r>
            <a:r>
              <a:rPr lang="en-US" sz="4000" b="1" dirty="0">
                <a:latin typeface="FreesiaUPC" pitchFamily="34" charset="-34"/>
                <a:cs typeface="FreesiaUPC" pitchFamily="34" charset="-34"/>
              </a:rPr>
              <a:t>15 </a:t>
            </a:r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มิถุนายน พ.ศ.2505</a:t>
            </a:r>
            <a:r>
              <a:rPr lang="th-TH" sz="4000" dirty="0">
                <a:latin typeface="FreesiaUPC" pitchFamily="34" charset="-34"/>
                <a:cs typeface="FreesiaUPC" pitchFamily="34" charset="-34"/>
              </a:rPr>
              <a:t> ศาลโลก ได้ตัดสินให้ปราสาทเขาพระวิหารเป็นของกัมพูชา และพิพากษาให้ไทยต้องถอนกำลังเจ้าหน้าที่ออกจากตัวปราสาทและบริเวณใกล้เคียง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571472" y="785794"/>
            <a:ext cx="778674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ko-KR" sz="3600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 charset="-127"/>
              </a:rPr>
              <a:t>คำวินิจฉัยของศาลโลก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ศาลโลกได้มีวินิจฉัยโดยอ้างอิงว่า ไทยได้ยอมรับเขตแดนระหว่างไทยและฝรั่งเศสที่กลับเข้าสู่สถานภาพก่อน พ.ศ.</a:t>
            </a:r>
            <a:r>
              <a:rPr kumimoji="0" lang="en-US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 2484 </a:t>
            </a:r>
            <a:r>
              <a:rPr kumimoji="0" lang="th-TH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จากความตกลงระงับกรณี ค.ศ. </a:t>
            </a:r>
            <a:r>
              <a:rPr kumimoji="0" lang="en-US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2489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การปรากฏตัวของสมเด็จกรมพระยาดำรงราชานุภาพ ในการเยี่ยมชมเขาพระวิหารใน พ.ศ. </a:t>
            </a:r>
            <a:r>
              <a:rPr kumimoji="0" lang="en-US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2473 </a:t>
            </a:r>
            <a:r>
              <a:rPr kumimoji="0" lang="th-TH" altLang="ko-K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แสดงถึงการยอมรับโดยปริยายจากฝ่ายสยามในอธิปไตยของกัมพูชา (ภายใต้การปกครองของฝรั่งเศส) เหนือเขาพระวิหาร</a:t>
            </a:r>
            <a:endParaRPr kumimoji="0" lang="th-TH" alt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620688"/>
            <a:ext cx="2656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 smtClean="0"/>
              <a:t>หัวข้อการนำเสนอ</a:t>
            </a:r>
            <a:endParaRPr lang="th-TH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539552" y="1412776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1. นโยบายต่างประเทศของไทยกับความสัมพันธ์ระหว่างประเทศในศตวรรษที่ 21</a:t>
            </a:r>
          </a:p>
          <a:p>
            <a:endParaRPr lang="th-TH" dirty="0" smtClean="0"/>
          </a:p>
          <a:p>
            <a:r>
              <a:rPr lang="th-TH" dirty="0" smtClean="0"/>
              <a:t>2. ความสัมพันธ์ของไทยกับสหประชาชาติ</a:t>
            </a:r>
          </a:p>
          <a:p>
            <a:endParaRPr lang="th-TH" dirty="0" smtClean="0"/>
          </a:p>
          <a:p>
            <a:r>
              <a:rPr lang="th-TH" dirty="0" smtClean="0"/>
              <a:t>3. บทบาทของไทยในเวทีสหประชาชาติ</a:t>
            </a:r>
          </a:p>
          <a:p>
            <a:endParaRPr lang="th-TH" dirty="0" smtClean="0"/>
          </a:p>
          <a:p>
            <a:r>
              <a:rPr lang="th-TH" dirty="0" smtClean="0"/>
              <a:t>4. กรณีศึกษา: นโยบายและความสัมพันธ์ของไทยกับองค์การในเครือสหประชาชาติ: กรณีพิพาทเรื่องเขาพระวิหารระหว่างไทยกับกัมพูชา</a:t>
            </a:r>
          </a:p>
          <a:p>
            <a:endParaRPr lang="th-TH" dirty="0" smtClean="0"/>
          </a:p>
          <a:p>
            <a:r>
              <a:rPr lang="th-TH" dirty="0" smtClean="0"/>
              <a:t>5. ข้อเสนอแนะเชิงนโยบายต่อประเด็นของสหประชาชาติที่มีนัยสำคัญต่อประเทศไทยภายใต้ระเบียบโลกที่เปลี่ยนไป</a:t>
            </a:r>
            <a:endParaRPr lang="th-TH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83671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วันที่ </a:t>
            </a:r>
            <a:r>
              <a:rPr lang="en-US" sz="4000" b="1" dirty="0">
                <a:latin typeface="FreesiaUPC" pitchFamily="34" charset="-34"/>
                <a:cs typeface="FreesiaUPC" pitchFamily="34" charset="-34"/>
              </a:rPr>
              <a:t>13 </a:t>
            </a:r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กรกฎาคม ปี </a:t>
            </a:r>
            <a:r>
              <a:rPr lang="en-US" sz="4000" b="1" dirty="0">
                <a:latin typeface="FreesiaUPC" pitchFamily="34" charset="-34"/>
                <a:cs typeface="FreesiaUPC" pitchFamily="34" charset="-34"/>
              </a:rPr>
              <a:t>2505</a:t>
            </a:r>
            <a:r>
              <a:rPr lang="en-US" sz="4000" dirty="0"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4000" dirty="0">
                <a:latin typeface="FreesiaUPC" pitchFamily="34" charset="-34"/>
                <a:cs typeface="FreesiaUPC" pitchFamily="34" charset="-34"/>
              </a:rPr>
              <a:t>รัฐบาลไทย โดย นายถนัด คอมันตร์ รัฐมนตรีว่าการกระทรวงการต่างประเทศของไทยในขณะนั้น ได้มีหนังสือไปยัง นายอูถั่น เลขาธิการสหประชาชาติ เพื่อประท้วงคำพิพากษาของศาลโลก </a:t>
            </a:r>
            <a:r>
              <a:rPr lang="en-US" sz="4000" dirty="0">
                <a:latin typeface="FreesiaUPC" pitchFamily="34" charset="-34"/>
                <a:cs typeface="FreesiaUPC" pitchFamily="34" charset="-34"/>
              </a:rPr>
              <a:t>(ICJ)</a:t>
            </a:r>
            <a:r>
              <a:rPr lang="th-TH" sz="4000" dirty="0">
                <a:latin typeface="FreesiaUPC" pitchFamily="34" charset="-34"/>
                <a:cs typeface="FreesiaUPC" pitchFamily="34" charset="-34"/>
              </a:rPr>
              <a:t> และสงวนสิทธิที่ประเทศไทยจะเรียกร้องปราสาทพระวิหารกลับคืนในอนาคต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268760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ปี 25</a:t>
            </a:r>
            <a:r>
              <a:rPr lang="en-US" sz="4000" b="1" dirty="0">
                <a:latin typeface="FreesiaUPC" pitchFamily="34" charset="-34"/>
                <a:cs typeface="FreesiaUPC" pitchFamily="34" charset="-34"/>
              </a:rPr>
              <a:t>50</a:t>
            </a:r>
            <a:r>
              <a:rPr lang="th-TH" sz="4000" dirty="0">
                <a:latin typeface="FreesiaUPC" pitchFamily="34" charset="-34"/>
                <a:cs typeface="FreesiaUPC" pitchFamily="34" charset="-34"/>
              </a:rPr>
              <a:t> กัมพูชายื่นคำขอขึ้นทะเบียนปราสาทพระวิหารเป็นมรดกโลกต่อองค์การ </a:t>
            </a:r>
            <a:r>
              <a:rPr lang="en-US" sz="4000" dirty="0">
                <a:latin typeface="FreesiaUPC" pitchFamily="34" charset="-34"/>
                <a:cs typeface="FreesiaUPC" pitchFamily="34" charset="-34"/>
              </a:rPr>
              <a:t>UNESCO</a:t>
            </a:r>
            <a:r>
              <a:rPr lang="th-TH" sz="4000" dirty="0">
                <a:latin typeface="FreesiaUPC" pitchFamily="34" charset="-34"/>
                <a:cs typeface="FreesiaUPC" pitchFamily="34" charset="-34"/>
              </a:rPr>
              <a:t> โดยแผนที่ที่ยื่นไปนั้น ได้ผนวกเอาพื้นที่ทับซ้อน 4.6 ตารางกม. ที่ไทยอ้างสิทธิเข้าไปด้วย กล่าวคือกัมพูชายื่นขอขึ้นทะเบียนทั้งตัวปราสาทและพื้นที่ทับซ้อน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76470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แผนที่แนบท้ายคำขอยูเนสโก (ก่อนการเจรจา)</a:t>
            </a:r>
            <a:endParaRPr lang="th-TH" sz="3600" dirty="0"/>
          </a:p>
        </p:txBody>
      </p:sp>
      <p:pic>
        <p:nvPicPr>
          <p:cNvPr id="3" name="Picture 2" descr="Preah viharn cambodia propose.jpg">
            <a:hlinkClick r:id="rId2"/>
          </p:cNvPr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547664" y="1628800"/>
            <a:ext cx="5709739" cy="317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552" y="4941168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FreesiaUPC" pitchFamily="34" charset="-34"/>
                <a:cs typeface="FreesiaUPC" pitchFamily="34" charset="-34"/>
              </a:rPr>
              <a:t>แผนที่แนบท้ายคำขอขึ้นทะเบียนปราสาทพระวิหารเป็นมรดกโลกของกัมพูชา ซึ่งขึ้นทะเบียนทั้งส่วนที่ </a:t>
            </a:r>
            <a:r>
              <a:rPr lang="en-US" dirty="0"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dirty="0">
                <a:latin typeface="FreesiaUPC" pitchFamily="34" charset="-34"/>
                <a:cs typeface="FreesiaUPC" pitchFamily="34" charset="-34"/>
              </a:rPr>
              <a:t>และ </a:t>
            </a:r>
            <a:r>
              <a:rPr lang="en-US" dirty="0">
                <a:latin typeface="FreesiaUPC" pitchFamily="34" charset="-34"/>
                <a:cs typeface="FreesiaUPC" pitchFamily="34" charset="-34"/>
              </a:rPr>
              <a:t>2 </a:t>
            </a:r>
            <a:r>
              <a:rPr lang="th-TH" dirty="0">
                <a:latin typeface="FreesiaUPC" pitchFamily="34" charset="-34"/>
                <a:cs typeface="FreesiaUPC" pitchFamily="34" charset="-34"/>
              </a:rPr>
              <a:t>โดยมีพื้นที่ทับซ้อนกับแนวเขตแดนของไทย (สีม่วง) ประมาณ </a:t>
            </a:r>
            <a:r>
              <a:rPr lang="en-US" dirty="0">
                <a:latin typeface="FreesiaUPC" pitchFamily="34" charset="-34"/>
                <a:cs typeface="FreesiaUPC" pitchFamily="34" charset="-34"/>
              </a:rPr>
              <a:t>4.6 </a:t>
            </a:r>
            <a:r>
              <a:rPr lang="th-TH" dirty="0">
                <a:latin typeface="FreesiaUPC" pitchFamily="34" charset="-34"/>
                <a:cs typeface="FreesiaUPC" pitchFamily="34" charset="-34"/>
              </a:rPr>
              <a:t>ตร.</a:t>
            </a:r>
            <a:r>
              <a:rPr lang="th-TH" dirty="0" smtClean="0">
                <a:latin typeface="FreesiaUPC" pitchFamily="34" charset="-34"/>
                <a:cs typeface="FreesiaUPC" pitchFamily="34" charset="-34"/>
              </a:rPr>
              <a:t>กม </a:t>
            </a:r>
            <a:r>
              <a:rPr lang="th-TH" dirty="0">
                <a:latin typeface="FreesiaUPC" pitchFamily="34" charset="-34"/>
                <a:cs typeface="FreesiaUPC" pitchFamily="34" charset="-34"/>
              </a:rPr>
              <a:t>ภาพจาก </a:t>
            </a:r>
            <a:r>
              <a:rPr lang="en-US" dirty="0">
                <a:latin typeface="FreesiaUPC" pitchFamily="34" charset="-34"/>
                <a:cs typeface="FreesiaUPC" pitchFamily="34" charset="-34"/>
              </a:rPr>
              <a:t>- http://politicalbase.in.th</a:t>
            </a:r>
          </a:p>
          <a:p>
            <a:endParaRPr lang="th-TH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268760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/>
              <a:t>วันที่ 14 พฤษภาคม 2551</a:t>
            </a:r>
            <a:r>
              <a:rPr lang="th-TH" sz="4000" dirty="0"/>
              <a:t> นายนพดล ปัทมะ รัฐมนตรีว่าการกระทรวงต่างประเทศของไทย ได้หารือร่วมกับกัมพูชา โดยฝ่ายกัมพูชาตกลงที่จะแก้ไขแผนที่ที่แนบท้ายคำขอขึ้นทะเบียนมรดกโลก โดยจะขอจดทะเบียนเฉพาะตัวปราสาทพระวิหารเท่านั้น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500034" y="1714488"/>
            <a:ext cx="80010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วันที่ </a:t>
            </a:r>
            <a:r>
              <a:rPr kumimoji="0" lang="en-US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8 </a:t>
            </a:r>
            <a:r>
              <a:rPr kumimoji="0" lang="th-TH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กรกฎาคม </a:t>
            </a:r>
            <a:r>
              <a:rPr kumimoji="0" lang="en-US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2551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 </a:t>
            </a:r>
            <a:r>
              <a:rPr kumimoji="0" lang="th-TH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องค์การยูเนสโกประกาศขึ้นทะเบียนตามคำขอของกัมพูชาให้ตัวปราสาทพระวิหารเป็นมรดกโลก เฉพาะตัวปราสาทเท่านั้น</a:t>
            </a:r>
            <a:endParaRPr kumimoji="0" lang="th-TH" alt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แผนที่แนบท้ายคำขอยูเนสโก (หลังการเจรจา)</a:t>
            </a:r>
            <a:endParaRPr lang="th-TH" sz="3600" dirty="0"/>
          </a:p>
        </p:txBody>
      </p:sp>
      <p:pic>
        <p:nvPicPr>
          <p:cNvPr id="3" name="Picture 2" descr="Preah viharn cambodia propose new.jpg">
            <a:hlinkClick r:id="rId2"/>
          </p:cNvPr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115616" y="1412776"/>
            <a:ext cx="5713123" cy="356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51520" y="501317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>
                <a:latin typeface="FreesiaUPC" pitchFamily="34" charset="-34"/>
                <a:cs typeface="FreesiaUPC" pitchFamily="34" charset="-34"/>
              </a:rPr>
              <a:t>แผนที่แนบท้ายคำขอขึ้นทะเบียนปราสาทพระวิหารเป็นมรดกโลกที่ฝ่ายกัมพูชาแก้ไขใหม่ โดยขอขึ้นทะเบียนเฉพาะตัวปราสาท (</a:t>
            </a:r>
            <a:r>
              <a:rPr lang="en-US" sz="3200" dirty="0">
                <a:latin typeface="FreesiaUPC" pitchFamily="34" charset="-34"/>
                <a:cs typeface="FreesiaUPC" pitchFamily="34" charset="-34"/>
              </a:rPr>
              <a:t>1) 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ในพื้นที่ของกัมพูชา (สีเขียว) โดยไม่ล้ำเข้ามาในแนวพื้นที่ทับซ้อน (</a:t>
            </a:r>
            <a:r>
              <a:rPr lang="en-US" sz="3200" dirty="0">
                <a:latin typeface="FreesiaUPC" pitchFamily="34" charset="-34"/>
                <a:cs typeface="FreesiaUPC" pitchFamily="34" charset="-34"/>
              </a:rPr>
              <a:t>2)</a:t>
            </a:r>
            <a:endParaRPr lang="th-TH" sz="3200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714348" y="1142984"/>
            <a:ext cx="75009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วันที่ 28 เมษายน 2554</a:t>
            </a:r>
            <a:r>
              <a:rPr kumimoji="0" lang="th-TH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 กัมพูชาได้ยื่นคำร้องต่อศาลโลก 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(ICJ)</a:t>
            </a:r>
            <a:r>
              <a:rPr kumimoji="0" lang="th-TH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 เพื่อขอให้ศาลตีความคำพิพากษาคดีปราสาทพระวิหารเมื่อปี พ.ศ. 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2505 </a:t>
            </a:r>
            <a:r>
              <a:rPr kumimoji="0" lang="th-TH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และในวันเดียวกันกัมพูชาก็ได้ยื่นคำร้องศาลโลก เพื่อขอให้ศาลระบุมาตรการคุ้มครองชั่วคราวเพื่อรักษาสิทธิของกัมพูชาอย่างเร่งด่วน</a:t>
            </a:r>
            <a:endParaRPr kumimoji="0" lang="th-TH" alt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642910" y="2214554"/>
            <a:ext cx="77152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วันที่ </a:t>
            </a:r>
            <a:r>
              <a:rPr kumimoji="0" lang="en-US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18 </a:t>
            </a:r>
            <a:r>
              <a:rPr kumimoji="0" lang="th-TH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กรกฎาคม </a:t>
            </a:r>
            <a:r>
              <a:rPr kumimoji="0" lang="en-US" altLang="ko-K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2554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 </a:t>
            </a:r>
            <a:r>
              <a:rPr kumimoji="0" lang="th-TH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Malgun Gothic" charset="-127"/>
              </a:rPr>
              <a:t>ศาลมีคำสั่งสำหรับคำร้องของกัมพูชาที่ขอให้ศาลฯ กำหนดวิธีการชั่วคราว</a:t>
            </a:r>
            <a:endParaRPr kumimoji="0" lang="th-TH" alt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42852"/>
            <a:ext cx="728667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วิธีการชั่วคราวที่ออกคำสั่งโดยศาลโลก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ให้ทั้งสองฝ่ายถอนทหารออกจากพื้นที่สี่เหลี่ยมคางหมูซึ่งถูกกำหนดให้เป็นเขตปลอดทหารชั่วคราว และให้งดเว้นจากการส่งทหารใด ๆ เข้าไปยังเขตดังกล่าว ทั้งห้ามดำเนินกิจกรรมใด ๆ ทางทหาร ณ เขตนั้น </a:t>
            </a:r>
            <a:r>
              <a:rPr kumimoji="0" lang="en-US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(</a:t>
            </a:r>
            <a:r>
              <a:rPr kumimoji="0" lang="th-TH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รูปภาพ </a:t>
            </a:r>
            <a:r>
              <a:rPr kumimoji="0" lang="en-US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- </a:t>
            </a:r>
            <a:r>
              <a:rPr kumimoji="0" lang="th-TH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Times New Roman" pitchFamily="18" charset="0"/>
              </a:rPr>
              <a:t>เขตปลอดทหารชั่วคราว ตามคำสั่งศาลฯ</a:t>
            </a:r>
            <a:r>
              <a:rPr kumimoji="0" lang="en-US" altLang="ko-KR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)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ห้ามประเทศไทยขัดขวางกัมพูชา ในการเข้าถึงปราสาทพระวิหารโดยเสรี หรือจากการส่งเสบียงโดยปราศจากบุคลากรทางทหารเข้าไปยังปราสาทนั้น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ให้ทั้งสองฝ่ายร่วมมือกันต่อไป ในการที่จะอนุญาตให้ผู้สังเกตการณ์จากอาเซียนเข้าถึงเขตปลอดทหารชั่วคราวได้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ห้ามคู่ความทั้งสองปฏิบัติการใดๆ อันจะทำให้ข้อพิพาทนี้ย่ำแย่ลงหรือลุกลามขึ้น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ให้คู่ความทั้งสองรายงานให้ศาลฯ ทราบเป็นระยะ ๆ ถึงการปฏิบัติตามมาตรการชั่วคราวข้างต้น</a:t>
            </a:r>
            <a:endParaRPr kumimoji="0" lang="en-US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h-TH" altLang="ko-KR" b="0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</a:rPr>
              <a:t>ให้บรรดามูลคดีอันเป็นเหตุให้มีคำสั่งนี้คงอยู่ในความควบคุมของศาลฯ ต่อไป จนกว่าศาลฯ จะมีคำพิพากษาในคำร้องขอให้ตีความ</a:t>
            </a:r>
            <a:endParaRPr kumimoji="0" lang="th-TH" altLang="ko-K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57224" y="428604"/>
            <a:ext cx="74295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ko-KR" sz="2000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Times New Roman" pitchFamily="18" charset="0"/>
                <a:cs typeface="Cordia New" pitchFamily="34" charset="-34"/>
              </a:rPr>
              <a:t>เขตปลอดทหารชั่วคราว ตามคำสั่งศาลฯ</a:t>
            </a:r>
            <a:endParaRPr kumimoji="0" lang="en-US" altLang="ko-KR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025" name="Picture 1" descr="ไฟล์:Provisional demilitarised zone - icj - 18 july 2011 - 001.jpg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714480" y="1214422"/>
            <a:ext cx="5734050" cy="40195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5429264"/>
            <a:ext cx="5767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ko-K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eesiaUPC" pitchFamily="34" charset="-34"/>
                <a:ea typeface="Malgun Gothic"/>
                <a:cs typeface="Cordia New" pitchFamily="34" charset="-34"/>
              </a:rPr>
              <a:t>	</a:t>
            </a:r>
            <a:r>
              <a:rPr kumimoji="0" lang="th-TH" altLang="ko-KR" sz="1600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  <a:cs typeface="Cordia New" pitchFamily="34" charset="-34"/>
              </a:rPr>
              <a:t>แหล่งที่มาของภาพ </a:t>
            </a: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effectLst/>
                <a:latin typeface="FreesiaUPC" pitchFamily="34" charset="-34"/>
                <a:ea typeface="Malgun Gothic"/>
                <a:cs typeface="Cordia New" pitchFamily="34" charset="-34"/>
              </a:rPr>
              <a:t>- http://www3.icj-cij.org/docket/files/151/16552.pdf</a:t>
            </a:r>
            <a:endParaRPr kumimoji="0" lang="en-US" altLang="ko-KR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5743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000" b="1" dirty="0" smtClean="0"/>
              <a:t>1. นโยบายต่างประเทศกับความสัมพันธ์ระหว่างประเทศในศตวรรษที่ 21</a:t>
            </a:r>
            <a:endParaRPr lang="th-TH" sz="4000" b="1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412776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h-TH" sz="4000" b="1" dirty="0" smtClean="0"/>
              <a:t> </a:t>
            </a:r>
            <a:r>
              <a:rPr lang="en-US" sz="3600" b="1" dirty="0" smtClean="0"/>
              <a:t>5</a:t>
            </a:r>
            <a:r>
              <a:rPr lang="th-TH" sz="3600" b="1" dirty="0" smtClean="0"/>
              <a:t>. </a:t>
            </a:r>
            <a:r>
              <a:rPr kumimoji="0" lang="th-TH" sz="3600" b="1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ประเด็นที่สำคัญระหว่างไทยกับสหประชาชาติในปัจจุบันและ</a:t>
            </a:r>
            <a:r>
              <a:rPr lang="th-TH" sz="3600" b="1" dirty="0" smtClean="0"/>
              <a:t>ข้อเสนอแนะเชิงนโยบาย</a:t>
            </a: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endParaRPr lang="th-TH" sz="4000" b="1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23528" y="764704"/>
            <a:ext cx="788389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600" b="1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ประเด็นที่สำคัญระหว่างไทยกับสหประชาชาติในปัจจุบัน</a:t>
            </a:r>
            <a:r>
              <a:rPr kumimoji="0" lang="th-TH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95536" y="1815207"/>
            <a:ext cx="8352928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1. </a:t>
            </a:r>
            <a:r>
              <a:rPr lang="th-TH" dirty="0" smtClean="0"/>
              <a:t>พระเจ้าหลานเธอพระองค์เจ้าพัชรกิติยาภา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ทรงดำรงตำแหน่งเอกอัคราชทูตและองค์ประธานการประชุมคณะกรรมาธิการแห่งสหประชาชาติว่าด้วยการป้องกันอาชญากรรมและความยุติธรรมทางอาญา(CCPCJ) สมัยที่ 21 และทรงเข้าร่วมประชุมคณะกรรมาธิการอาเซียน ณ กรุงเวียนนา ประเทศออสเตรีย</a:t>
            </a:r>
            <a:b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</a:b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2. การสมัครรับเลือกเป็นสมาชิกไม่ถาวรของคณะมนตรีความมั่นคงแห่งสหประชาชาติในปี 2017-2018</a:t>
            </a:r>
            <a:b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</a:b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3. ไทยเป็น 1 ใน 47 ชาติสมาชิก UNHRC วาระดำรงตำแหน่ง 2010-2013 ซึ่งไทยเคยดำรงตำแหน่งประธาน 1 ปี(มิถุนายน 2010-มิถุนายน 2011)</a:t>
            </a:r>
            <a:b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</a:b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 Unicode MS" pitchFamily="34" charset="-128"/>
              </a:rPr>
              <a:t>4. 16th NAM Summit ณ กรุงเตหะราน ในวันที่ 28-31 สิงหาคม 2012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484784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/>
              <a:t>1. ประเทศไทยควรมีท่าทีที่จะปฏิบัติตามคำพิพากษาของศาลยุติธรรมระหว่างประเทศในฐานะที่เป็นกลไกในการแก้ไข</a:t>
            </a:r>
            <a:r>
              <a:rPr lang="th-TH" sz="3200" dirty="0" smtClean="0"/>
              <a:t>ข้อขัดแย้ง</a:t>
            </a:r>
            <a:r>
              <a:rPr lang="th-TH" sz="3200" dirty="0"/>
              <a:t>อย่างสันติและเพื่อแสดงถึงการเป็นสมาชิกที่ดีของประเทศไทย ในขณะที่คำนึงถึงบูรณะภาพเหนือดินแดนและ</a:t>
            </a:r>
          </a:p>
          <a:p>
            <a:r>
              <a:rPr lang="th-TH" sz="3200" dirty="0"/>
              <a:t>เคารพอธิปไตยของแต่ละ</a:t>
            </a:r>
            <a:r>
              <a:rPr lang="th-TH" sz="3200" dirty="0" smtClean="0"/>
              <a:t>ประเทศ</a:t>
            </a:r>
          </a:p>
          <a:p>
            <a:endParaRPr lang="th-TH" sz="3200" dirty="0"/>
          </a:p>
          <a:p>
            <a:r>
              <a:rPr lang="th-TH" sz="3200" dirty="0"/>
              <a:t>2. รัฐบาลไทยควรส่งเสริมการขึ้นทะเบียนเขาพระวิหารเป็นมรดกโลกร่วมกับกัมพูชา รวมทั้งพัฒนาพื้นที่บริเวณทับ</a:t>
            </a:r>
            <a:r>
              <a:rPr lang="th-TH" sz="3200" dirty="0" smtClean="0"/>
              <a:t>ซ้อนร่วมกัน </a:t>
            </a:r>
            <a:r>
              <a:rPr lang="th-TH" sz="3200" dirty="0"/>
              <a:t>เพื่อผลประโยชน์ร่วมกัน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548680"/>
            <a:ext cx="44133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400" b="1" dirty="0" smtClean="0"/>
              <a:t>ข้อเสนอแนะเชิงนโยบาย</a:t>
            </a:r>
            <a:r>
              <a:rPr kumimoji="0" lang="th-TH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lang="th-TH" sz="4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582067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>
                <a:latin typeface="FreesiaUPC" pitchFamily="34" charset="-34"/>
                <a:cs typeface="FreesiaUPC" pitchFamily="34" charset="-34"/>
              </a:rPr>
              <a:t>3. รัฐบาลควรส่งเสริมนโยบายอย่างสร้างสรรค์โดยปฏิบัติตามนโยบายหรือมติของสหประชาชาติ เพื่อเป็นการสร้าง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ภาพลักษณ์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ที่ดีให้แก่ประเทศไทย และเพื่อให้ประเทศไทยเป็นที่ยอมรับต่อประเทศต่างๆในระดับนานาชาติ อันจะนำมาซึ่ง</a:t>
            </a:r>
          </a:p>
          <a:p>
            <a:r>
              <a:rPr lang="th-TH" sz="3200" dirty="0">
                <a:latin typeface="FreesiaUPC" pitchFamily="34" charset="-34"/>
                <a:cs typeface="FreesiaUPC" pitchFamily="34" charset="-34"/>
              </a:rPr>
              <a:t>ผลประโยชน์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แห่งชาติ</a:t>
            </a:r>
          </a:p>
          <a:p>
            <a:endParaRPr lang="th-TH" sz="3200" dirty="0">
              <a:latin typeface="FreesiaUPC" pitchFamily="34" charset="-34"/>
              <a:cs typeface="FreesiaUPC" pitchFamily="34" charset="-34"/>
            </a:endParaRPr>
          </a:p>
          <a:p>
            <a:r>
              <a:rPr lang="th-TH" sz="3200" dirty="0">
                <a:latin typeface="FreesiaUPC" pitchFamily="34" charset="-34"/>
                <a:cs typeface="FreesiaUPC" pitchFamily="34" charset="-34"/>
              </a:rPr>
              <a:t>4. การที่ประเทศไทยมีตัวแทนที่ทำหน้าที่เป็นเลขาธิาการ </a:t>
            </a:r>
            <a:r>
              <a:rPr lang="de-DE" sz="3200" dirty="0">
                <a:latin typeface="FreesiaUPC" pitchFamily="34" charset="-34"/>
                <a:cs typeface="FreesiaUPC" pitchFamily="34" charset="-34"/>
              </a:rPr>
              <a:t>UNTAD 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สองสมัยซ้อนแสดงให้เห็นถึงการเป็นที่ยอมรับ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จากนานาชาติ 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รัฐบาลควรส่งเสริมการแสดงบทบาทนำในองค์กร นำเสนอภาพลักษณ์ที่ดีของประเทศต่อนานาชาติ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797511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/>
              <a:t>5. ประเทศไทยควรรักษาบทบาทการให้ความร่วมมือมนการรักษาสันติภาพและความมั่งคงที่เคยทำหน้าที่ได้ดีมาในอดีต</a:t>
            </a:r>
          </a:p>
          <a:p>
            <a:r>
              <a:rPr lang="th-TH" sz="3200" dirty="0" smtClean="0"/>
              <a:t>เพื่อแสดงให้เห็นถึงการให้ความร่วมมือที่ดีต่อองค์กรในฐานะสมาชิก</a:t>
            </a:r>
          </a:p>
          <a:p>
            <a:endParaRPr lang="th-TH" sz="3200" dirty="0" smtClean="0"/>
          </a:p>
          <a:p>
            <a:r>
              <a:rPr lang="th-TH" sz="3200" dirty="0" smtClean="0"/>
              <a:t>6. ส่งเสริมเรื่องสิทธิมนุษยชนภายในประเทศก่อน เพื่อแก้ไขปัญหาสิทธิมนุษยชนที่เกิดขึ้นภายในประเทศเพื่อสร้างความชอบธรรมและความไว้วางใจให้กับนานาชาติ อันจะส่งผลให้ประเทศไทยสามารถมีบทบาทนำในการแก้ปัญหาสิทธิมนุษยชนโลก</a:t>
            </a:r>
            <a:endParaRPr lang="th-TH" sz="32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71480"/>
            <a:ext cx="7643866" cy="60631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th-TH" sz="4400" b="1" dirty="0" smtClean="0"/>
              <a:t>บรรณานุกรม</a:t>
            </a:r>
          </a:p>
          <a:p>
            <a:r>
              <a:rPr lang="th-TH" sz="2000" b="1" dirty="0" smtClean="0"/>
              <a:t>ขจิต </a:t>
            </a:r>
            <a:r>
              <a:rPr lang="th-TH" sz="2000" b="1" dirty="0" err="1" smtClean="0"/>
              <a:t>จิตต</a:t>
            </a:r>
            <a:r>
              <a:rPr lang="th-TH" sz="2000" b="1" dirty="0" smtClean="0"/>
              <a:t>เสวี. รายงานวิจัยฉบับสมบูรณ์, โครงการ นโยบายความสัมพันธ์ระหว่างประเทศ  </a:t>
            </a:r>
          </a:p>
          <a:p>
            <a:r>
              <a:rPr lang="th-TH" sz="2000" b="1" dirty="0" err="1" smtClean="0">
                <a:solidFill>
                  <a:schemeClr val="bg1"/>
                </a:solidFill>
              </a:rPr>
              <a:t>พพพกพพพพ</a:t>
            </a:r>
            <a:r>
              <a:rPr lang="th-TH" sz="2000" b="1" dirty="0" err="1" smtClean="0"/>
              <a:t>ข</a:t>
            </a:r>
            <a:r>
              <a:rPr lang="th-TH" sz="2000" b="1" dirty="0" smtClean="0"/>
              <a:t>องไทย</a:t>
            </a:r>
            <a:r>
              <a:rPr lang="th-TH" sz="2000" b="1" dirty="0" err="1" smtClean="0"/>
              <a:t>ในปัจุ</a:t>
            </a:r>
            <a:r>
              <a:rPr lang="th-TH" sz="2000" b="1" dirty="0" smtClean="0"/>
              <a:t>บัน </a:t>
            </a:r>
            <a:r>
              <a:rPr lang="en-US" sz="2000" b="1" dirty="0" smtClean="0"/>
              <a:t>: </a:t>
            </a:r>
            <a:r>
              <a:rPr lang="th-TH" sz="2000" b="1" dirty="0" smtClean="0"/>
              <a:t>ประเทศไทยบนเวทีโลกและเวทีโลกในประเทศไทยในต้น</a:t>
            </a:r>
          </a:p>
          <a:p>
            <a:r>
              <a:rPr lang="th-TH" sz="2000" b="1" dirty="0" err="1" smtClean="0">
                <a:solidFill>
                  <a:schemeClr val="bg1"/>
                </a:solidFill>
              </a:rPr>
              <a:t>พพพพกพพพ</a:t>
            </a:r>
            <a:r>
              <a:rPr lang="th-TH" sz="2000" b="1" dirty="0" smtClean="0"/>
              <a:t>ทศวรรษที่ 21.</a:t>
            </a:r>
          </a:p>
          <a:p>
            <a:endParaRPr lang="th-TH" sz="2000" b="1" dirty="0" smtClean="0"/>
          </a:p>
          <a:p>
            <a:r>
              <a:rPr lang="th-TH" sz="2000" b="1" dirty="0" err="1" smtClean="0"/>
              <a:t>ดิเรก</a:t>
            </a:r>
            <a:r>
              <a:rPr lang="th-TH" sz="2000" b="1" dirty="0" smtClean="0"/>
              <a:t> ชัยนาม.  ไทยกับสงครามโลกครั้งที่ 2, พิมพ์ครั้งที่ 4.  นนทบุรี </a:t>
            </a:r>
            <a:r>
              <a:rPr lang="en-US" sz="2000" b="1" dirty="0" smtClean="0"/>
              <a:t>: </a:t>
            </a:r>
            <a:r>
              <a:rPr lang="th-TH" sz="2000" b="1" dirty="0" smtClean="0"/>
              <a:t>สำนักพิมพ์ศรีปัญญา,</a:t>
            </a:r>
          </a:p>
          <a:p>
            <a:r>
              <a:rPr lang="th-TH" sz="2000" b="1" dirty="0" err="1" smtClean="0">
                <a:solidFill>
                  <a:schemeClr val="bg1"/>
                </a:solidFill>
              </a:rPr>
              <a:t>พพพพพกพพ</a:t>
            </a:r>
            <a:r>
              <a:rPr lang="th-TH" sz="2000" b="1" dirty="0" smtClean="0"/>
              <a:t>2549.</a:t>
            </a:r>
          </a:p>
          <a:p>
            <a:endParaRPr lang="th-TH" sz="2000" b="1" dirty="0" smtClean="0"/>
          </a:p>
          <a:p>
            <a:r>
              <a:rPr lang="th-TH" sz="2000" b="1" dirty="0" smtClean="0"/>
              <a:t>อภิญญา รัต</a:t>
            </a:r>
            <a:r>
              <a:rPr lang="th-TH" sz="2000" b="1" dirty="0" err="1" smtClean="0"/>
              <a:t>นมง</a:t>
            </a:r>
            <a:r>
              <a:rPr lang="th-TH" sz="2000" b="1" dirty="0" smtClean="0"/>
              <a:t>คลมาศ. นโยบายต่างประเทศ </a:t>
            </a:r>
            <a:r>
              <a:rPr lang="en-US" sz="2000" b="1" dirty="0" smtClean="0"/>
              <a:t>: </a:t>
            </a:r>
            <a:r>
              <a:rPr lang="th-TH" sz="2000" b="1" dirty="0" smtClean="0"/>
              <a:t>แนวทางการศึกษา ทฤษฎี และระเบียบวิจัย, </a:t>
            </a:r>
          </a:p>
          <a:p>
            <a:r>
              <a:rPr lang="th-TH" sz="2000" b="1" dirty="0" err="1" smtClean="0">
                <a:solidFill>
                  <a:schemeClr val="bg1"/>
                </a:solidFill>
              </a:rPr>
              <a:t>พพพพพพพพ</a:t>
            </a:r>
            <a:r>
              <a:rPr lang="th-TH" sz="2000" b="1" dirty="0" smtClean="0"/>
              <a:t>กรุงเทพ </a:t>
            </a:r>
            <a:r>
              <a:rPr lang="en-US" sz="2000" b="1" dirty="0" smtClean="0"/>
              <a:t>: </a:t>
            </a:r>
            <a:r>
              <a:rPr lang="th-TH" sz="2000" b="1" dirty="0" smtClean="0"/>
              <a:t>จุฬาลงกรณ์มหาวิทยาลัย, 2547.</a:t>
            </a:r>
            <a:endParaRPr lang="th-TH" sz="2000" b="1" dirty="0" smtClean="0"/>
          </a:p>
          <a:p>
            <a:endParaRPr lang="th-TH" sz="2000" b="1" dirty="0" smtClean="0"/>
          </a:p>
          <a:p>
            <a:r>
              <a:rPr lang="th-TH" sz="2000" b="1" dirty="0" smtClean="0"/>
              <a:t>แผนการ</a:t>
            </a:r>
            <a:r>
              <a:rPr lang="th-TH" sz="2000" b="1" dirty="0" smtClean="0"/>
              <a:t>บริหาร</a:t>
            </a:r>
            <a:r>
              <a:rPr lang="th-TH" sz="2000" b="1" dirty="0" smtClean="0"/>
              <a:t>ราชการแผ่นดิน พ.ศ.2555-2558 </a:t>
            </a:r>
            <a:r>
              <a:rPr lang="en-US" sz="2000" b="1" dirty="0" smtClean="0"/>
              <a:t>:</a:t>
            </a:r>
            <a:r>
              <a:rPr lang="th-TH" sz="2000" b="1" dirty="0" smtClean="0"/>
              <a:t> (รัฐบาล นางสาวยิ่งลักษณ์ ชินวัตร นายกรัฐมนตรี)</a:t>
            </a:r>
          </a:p>
          <a:p>
            <a:r>
              <a:rPr lang="th-TH" sz="2000" b="1" dirty="0" err="1" smtClean="0">
                <a:solidFill>
                  <a:schemeClr val="bg1"/>
                </a:solidFill>
              </a:rPr>
              <a:t>พพพพพพพพ</a:t>
            </a:r>
            <a:r>
              <a:rPr lang="th-TH" sz="2000" b="1" dirty="0" smtClean="0"/>
              <a:t>นโยบายที่ 7 การต่างประเทศและเศรษฐกิจระหว่างประเทศ.</a:t>
            </a:r>
          </a:p>
          <a:p>
            <a:endParaRPr lang="th-TH" sz="2000" b="1" dirty="0" smtClean="0"/>
          </a:p>
          <a:p>
            <a:r>
              <a:rPr lang="en-US" sz="2000" b="1" dirty="0" smtClean="0"/>
              <a:t>http://www.mfa.go.th/UNandThailand/Relation.html</a:t>
            </a:r>
            <a:endParaRPr lang="en-US" sz="2000" b="1" dirty="0" smtClean="0"/>
          </a:p>
          <a:p>
            <a:r>
              <a:rPr lang="en-US" sz="3200" b="1" dirty="0" smtClean="0">
                <a:latin typeface="FreesiaUPC" pitchFamily="34" charset="-34"/>
              </a:rPr>
              <a:t>http://</a:t>
            </a:r>
            <a:r>
              <a:rPr lang="en-US" sz="3200" b="1" dirty="0" smtClean="0">
                <a:latin typeface="FreesiaUPC" pitchFamily="34" charset="-34"/>
              </a:rPr>
              <a:t>politicalbase.in.th</a:t>
            </a:r>
          </a:p>
          <a:p>
            <a:pPr lvl="0"/>
            <a:r>
              <a:rPr lang="en-US" altLang="ko-KR" sz="3200" b="1" dirty="0" smtClean="0">
                <a:latin typeface="FreesiaUPC" pitchFamily="34" charset="-34"/>
                <a:ea typeface="Malgun Gothic"/>
              </a:rPr>
              <a:t>http://</a:t>
            </a:r>
            <a:r>
              <a:rPr lang="en-US" altLang="ko-KR" sz="3200" b="1" dirty="0" smtClean="0">
                <a:latin typeface="FreesiaUPC" pitchFamily="34" charset="-34"/>
                <a:ea typeface="Malgun Gothic"/>
              </a:rPr>
              <a:t>www3.icj-cij.org/docket/files/151/16552.pdf</a:t>
            </a:r>
            <a:endParaRPr lang="en-US" altLang="ko-KR" sz="48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214422"/>
            <a:ext cx="81369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1.1. บริบททางความสัมพันธ์ระหว่างประเทศที่</a:t>
            </a:r>
            <a:r>
              <a:rPr lang="th-TH" sz="3600" b="1" dirty="0" smtClean="0"/>
              <a:t>เปลี่ยนไป</a:t>
            </a:r>
          </a:p>
          <a:p>
            <a:endParaRPr lang="th-TH" sz="2000" dirty="0"/>
          </a:p>
          <a:p>
            <a:pPr>
              <a:buFontTx/>
              <a:buChar char="-"/>
            </a:pPr>
            <a:r>
              <a:rPr lang="th-TH" sz="3600" dirty="0" smtClean="0"/>
              <a:t>จาก</a:t>
            </a:r>
            <a:r>
              <a:rPr lang="th-TH" sz="3600" dirty="0"/>
              <a:t>สภาวะแวดล้อม "ภายนอก" สู่สภาวะแวดล้อม "</a:t>
            </a:r>
            <a:r>
              <a:rPr lang="th-TH" sz="3600" dirty="0" smtClean="0"/>
              <a:t>เดียวกัน“</a:t>
            </a:r>
          </a:p>
          <a:p>
            <a:endParaRPr lang="th-TH" sz="2000" dirty="0"/>
          </a:p>
          <a:p>
            <a:r>
              <a:rPr lang="th-TH" sz="3600" dirty="0"/>
              <a:t>- จากระเบียบโลกโดยจักรวรรดิหรือรัฐอภิมหาอำนาจ สู่ "ระเบียบโลกใหม่" หรือ "ความไร้ระเบียบ"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142984"/>
            <a:ext cx="5654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 smtClean="0"/>
              <a:t>1.2. ทฤษฎีระบบกับนโยบายต่างประเทศ</a:t>
            </a:r>
            <a:endParaRPr lang="th-TH" sz="36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14282" y="2357430"/>
            <a:ext cx="87058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9269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/>
              <a:t>1.3 สภาวะแวดล้อมของระบบที่เปลี่ยนไปกับการกำหนดนโยบายต่างประเทศ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2132856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	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ในยุค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แห่งการเมืองของทั้งโลก(</a:t>
            </a:r>
            <a:r>
              <a:rPr lang="de-DE" sz="3200" dirty="0">
                <a:latin typeface="FreesiaUPC" pitchFamily="34" charset="-34"/>
                <a:cs typeface="FreesiaUPC" pitchFamily="34" charset="-34"/>
              </a:rPr>
              <a:t>Global Politics) 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ควรเปลี่ยนจากแนวคิดการกำหนดนโยบายแบบ"</a:t>
            </a:r>
            <a:r>
              <a:rPr lang="th-TH" sz="3200" dirty="0" smtClean="0">
                <a:latin typeface="FreesiaUPC" pitchFamily="34" charset="-34"/>
                <a:cs typeface="FreesiaUPC" pitchFamily="34" charset="-34"/>
              </a:rPr>
              <a:t>ระหว่างประเทศ</a:t>
            </a:r>
            <a:r>
              <a:rPr lang="th-TH" sz="3200" dirty="0">
                <a:latin typeface="FreesiaUPC" pitchFamily="34" charset="-34"/>
                <a:cs typeface="FreesiaUPC" pitchFamily="34" charset="-34"/>
              </a:rPr>
              <a:t>"หรือยึดวิธีคิดแบบรัฐต่อรัฐ มาเป็นวิธีคิดและวิธีการดำเนินนโยบายแบบใหม่ที่คำนึงถึงระดับต่างๆดังต่อไปนี้</a:t>
            </a:r>
          </a:p>
          <a:p>
            <a:r>
              <a:rPr lang="de-DE" sz="3200" dirty="0">
                <a:latin typeface="FreesiaUPC" pitchFamily="34" charset="-34"/>
                <a:cs typeface="FreesiaUPC" pitchFamily="34" charset="-34"/>
              </a:rPr>
              <a:t>- Globalized Foreign Policy</a:t>
            </a:r>
          </a:p>
          <a:p>
            <a:r>
              <a:rPr lang="de-DE" sz="3200" dirty="0">
                <a:latin typeface="FreesiaUPC" pitchFamily="34" charset="-34"/>
                <a:cs typeface="FreesiaUPC" pitchFamily="34" charset="-34"/>
              </a:rPr>
              <a:t>- Regionalized Foreign Policy</a:t>
            </a:r>
          </a:p>
          <a:p>
            <a:r>
              <a:rPr lang="de-DE" sz="3200" dirty="0">
                <a:latin typeface="FreesiaUPC" pitchFamily="34" charset="-34"/>
                <a:cs typeface="FreesiaUPC" pitchFamily="34" charset="-34"/>
              </a:rPr>
              <a:t>- Localized Foreign Policy</a:t>
            </a:r>
            <a:endParaRPr lang="th-TH" sz="3200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91680" y="1196752"/>
            <a:ext cx="4752528" cy="4392488"/>
            <a:chOff x="1979712" y="1484784"/>
            <a:chExt cx="4752528" cy="4392488"/>
          </a:xfrm>
        </p:grpSpPr>
        <p:sp>
          <p:nvSpPr>
            <p:cNvPr id="2" name="Oval 1"/>
            <p:cNvSpPr/>
            <p:nvPr/>
          </p:nvSpPr>
          <p:spPr>
            <a:xfrm>
              <a:off x="3275856" y="2636912"/>
              <a:ext cx="2160240" cy="20882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Oval 2"/>
            <p:cNvSpPr/>
            <p:nvPr/>
          </p:nvSpPr>
          <p:spPr>
            <a:xfrm>
              <a:off x="2627784" y="2060848"/>
              <a:ext cx="3456384" cy="324036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" name="Oval 3"/>
            <p:cNvSpPr/>
            <p:nvPr/>
          </p:nvSpPr>
          <p:spPr>
            <a:xfrm>
              <a:off x="1979712" y="1484784"/>
              <a:ext cx="4752528" cy="43924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203848" y="285293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Localized Foreign Policy</a:t>
            </a:r>
            <a:endParaRPr lang="th-T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772816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Regionalized Foreign Policy</a:t>
            </a:r>
            <a:endParaRPr lang="th-TH" sz="1600" dirty="0"/>
          </a:p>
        </p:txBody>
      </p:sp>
      <p:sp>
        <p:nvSpPr>
          <p:cNvPr id="8" name="Rectangle 7"/>
          <p:cNvSpPr/>
          <p:nvPr/>
        </p:nvSpPr>
        <p:spPr>
          <a:xfrm>
            <a:off x="2915816" y="1412776"/>
            <a:ext cx="2254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Globalized</a:t>
            </a:r>
            <a:r>
              <a:rPr lang="de-DE" sz="1600" dirty="0" smtClean="0"/>
              <a:t> Foreign Policy</a:t>
            </a:r>
            <a:endParaRPr lang="th-TH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2702</Words>
  <Application>Microsoft Office PowerPoint</Application>
  <PresentationFormat>นำเสนอทางหน้าจอ (4:3)</PresentationFormat>
  <Paragraphs>227</Paragraphs>
  <Slides>55</Slides>
  <Notes>4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55</vt:i4>
      </vt:variant>
    </vt:vector>
  </HeadingPairs>
  <TitlesOfParts>
    <vt:vector size="56" baseType="lpstr">
      <vt:lpstr>Office Theme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  <vt:lpstr>ภาพนิ่ง 12</vt:lpstr>
      <vt:lpstr>ภาพนิ่ง 13</vt:lpstr>
      <vt:lpstr>ภาพนิ่ง 14</vt:lpstr>
      <vt:lpstr>ภาพนิ่ง 15</vt:lpstr>
      <vt:lpstr>ภาพนิ่ง 16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ภาพนิ่ง 22</vt:lpstr>
      <vt:lpstr>ภาพนิ่ง 23</vt:lpstr>
      <vt:lpstr>ภาพนิ่ง 24</vt:lpstr>
      <vt:lpstr>ภาพนิ่ง 25</vt:lpstr>
      <vt:lpstr>ภาพนิ่ง 26</vt:lpstr>
      <vt:lpstr>ภาพนิ่ง 27</vt:lpstr>
      <vt:lpstr>ภาพนิ่ง 28</vt:lpstr>
      <vt:lpstr>ภาพนิ่ง 29</vt:lpstr>
      <vt:lpstr>ภาพนิ่ง 30</vt:lpstr>
      <vt:lpstr>ภาพนิ่ง 31</vt:lpstr>
      <vt:lpstr>ภาพนิ่ง 32</vt:lpstr>
      <vt:lpstr>ภาพนิ่ง 33</vt:lpstr>
      <vt:lpstr>ภาพนิ่ง 34</vt:lpstr>
      <vt:lpstr>ภาพนิ่ง 35</vt:lpstr>
      <vt:lpstr>ภาพนิ่ง 36</vt:lpstr>
      <vt:lpstr>ภาพนิ่ง 37</vt:lpstr>
      <vt:lpstr>ภาพนิ่ง 38</vt:lpstr>
      <vt:lpstr>ภาพนิ่ง 39</vt:lpstr>
      <vt:lpstr>ภาพนิ่ง 40</vt:lpstr>
      <vt:lpstr>ภาพนิ่ง 41</vt:lpstr>
      <vt:lpstr>ภาพนิ่ง 42</vt:lpstr>
      <vt:lpstr>ภาพนิ่ง 43</vt:lpstr>
      <vt:lpstr>ภาพนิ่ง 44</vt:lpstr>
      <vt:lpstr>ภาพนิ่ง 45</vt:lpstr>
      <vt:lpstr>ภาพนิ่ง 46</vt:lpstr>
      <vt:lpstr>ภาพนิ่ง 47</vt:lpstr>
      <vt:lpstr>ภาพนิ่ง 48</vt:lpstr>
      <vt:lpstr>ภาพนิ่ง 49</vt:lpstr>
      <vt:lpstr>ภาพนิ่ง 50</vt:lpstr>
      <vt:lpstr>ภาพนิ่ง 51</vt:lpstr>
      <vt:lpstr>ภาพนิ่ง 52</vt:lpstr>
      <vt:lpstr>ภาพนิ่ง 53</vt:lpstr>
      <vt:lpstr>ภาพนิ่ง 54</vt:lpstr>
      <vt:lpstr>ภาพนิ่ง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a</cp:lastModifiedBy>
  <cp:revision>57</cp:revision>
  <dcterms:created xsi:type="dcterms:W3CDTF">2012-09-17T15:40:43Z</dcterms:created>
  <dcterms:modified xsi:type="dcterms:W3CDTF">2012-09-25T05:41:26Z</dcterms:modified>
</cp:coreProperties>
</file>